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308" r:id="rId4"/>
    <p:sldId id="263" r:id="rId5"/>
    <p:sldId id="309" r:id="rId6"/>
    <p:sldId id="303" r:id="rId7"/>
    <p:sldId id="304" r:id="rId8"/>
    <p:sldId id="290" r:id="rId9"/>
    <p:sldId id="306" r:id="rId10"/>
    <p:sldId id="307" r:id="rId11"/>
    <p:sldId id="280" r:id="rId12"/>
    <p:sldId id="313" r:id="rId13"/>
    <p:sldId id="314" r:id="rId14"/>
    <p:sldId id="282" r:id="rId15"/>
    <p:sldId id="317" r:id="rId16"/>
    <p:sldId id="312" r:id="rId17"/>
    <p:sldId id="315" r:id="rId18"/>
    <p:sldId id="316" r:id="rId19"/>
    <p:sldId id="277" r:id="rId20"/>
  </p:sldIdLst>
  <p:sldSz cx="9144000" cy="6858000" type="screen4x3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1A580-583E-4D13-BFD8-021F6C40771B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D6939-0B18-4627-A72F-25BBD95B86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745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D6939-0B18-4627-A72F-25BBD95B86DA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D6939-0B18-4627-A72F-25BBD95B86DA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직사각형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직사각형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직사각형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직사각형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모서리가 둥근 직사각형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모서리가 둥근 직사각형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직사각형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직사각형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직사각형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직사각형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모서리가 둥근 직사각형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모서리가 둥근 직사각형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직사각형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직사각형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직사각형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직사각형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직사각형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A84F3D7-D72D-4672-9BCD-E5C6270DAB9E}" type="datetimeFigureOut">
              <a:rPr lang="ko-KR" altLang="en-US" smtClean="0"/>
              <a:pPr/>
              <a:t>2018-09-06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C713B73-3029-42A5-9A9A-1BE570F8874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214818"/>
            <a:ext cx="4643470" cy="285752"/>
          </a:xfrm>
        </p:spPr>
        <p:txBody>
          <a:bodyPr>
            <a:noAutofit/>
          </a:bodyPr>
          <a:lstStyle/>
          <a:p>
            <a:r>
              <a:rPr lang="ko-KR" altLang="en-US" sz="3000" dirty="0" smtClean="0">
                <a:solidFill>
                  <a:schemeClr val="tx1"/>
                </a:solidFill>
              </a:rPr>
              <a:t>㈜ </a:t>
            </a:r>
            <a:r>
              <a:rPr lang="ko-KR" altLang="en-US" sz="3000" dirty="0" err="1" smtClean="0">
                <a:solidFill>
                  <a:schemeClr val="tx1"/>
                </a:solidFill>
              </a:rPr>
              <a:t>제이드</a:t>
            </a:r>
            <a:r>
              <a:rPr lang="ko-KR" altLang="en-US" sz="3000" dirty="0" smtClean="0">
                <a:solidFill>
                  <a:schemeClr val="tx1"/>
                </a:solidFill>
              </a:rPr>
              <a:t> 솔루션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8358246" cy="2786082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b="1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무선통신에 의한 </a:t>
            </a:r>
            <a:endParaRPr lang="en-US" altLang="ko-KR" sz="6000" b="1" dirty="0" smtClean="0">
              <a:solidFill>
                <a:schemeClr val="bg1">
                  <a:lumMod val="9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6000" b="1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객실관리시스템</a:t>
            </a:r>
          </a:p>
        </p:txBody>
      </p:sp>
      <p:sp>
        <p:nvSpPr>
          <p:cNvPr id="4" name="부제목 2"/>
          <p:cNvSpPr txBox="1">
            <a:spLocks/>
          </p:cNvSpPr>
          <p:nvPr/>
        </p:nvSpPr>
        <p:spPr>
          <a:xfrm>
            <a:off x="5572132" y="4286256"/>
            <a:ext cx="342902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>
              <a:defRPr/>
            </a:pP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중소기업진흥공단 </a:t>
            </a:r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</a:rPr>
              <a:t>“</a:t>
            </a: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벤처기업</a:t>
            </a:r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</a:rPr>
              <a:t>”</a:t>
            </a: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인증 기업</a:t>
            </a:r>
            <a:endParaRPr lang="en-US" altLang="ko-KR" sz="1200" dirty="0">
              <a:solidFill>
                <a:schemeClr val="bg2">
                  <a:lumMod val="75000"/>
                </a:schemeClr>
              </a:solidFill>
            </a:endParaRPr>
          </a:p>
          <a:p>
            <a:pPr>
              <a:defRPr/>
            </a:pP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한국산업기술진흥협회 </a:t>
            </a:r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</a:rPr>
              <a:t>“</a:t>
            </a: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연구개발전담부서</a:t>
            </a:r>
            <a:r>
              <a:rPr lang="en-US" altLang="ko-KR" sz="1200" dirty="0">
                <a:solidFill>
                  <a:schemeClr val="bg2">
                    <a:lumMod val="75000"/>
                  </a:schemeClr>
                </a:solidFill>
              </a:rPr>
              <a:t>”</a:t>
            </a:r>
            <a:r>
              <a:rPr lang="ko-KR" altLang="en-US" sz="1200" dirty="0">
                <a:solidFill>
                  <a:schemeClr val="bg2">
                    <a:lumMod val="75000"/>
                  </a:schemeClr>
                </a:solidFill>
              </a:rPr>
              <a:t>인증</a:t>
            </a:r>
          </a:p>
        </p:txBody>
      </p:sp>
      <p:sp>
        <p:nvSpPr>
          <p:cNvPr id="5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>
          <a:xfrm>
            <a:off x="8134872" y="3356992"/>
            <a:ext cx="1009128" cy="36004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64008" marR="0" lvl="0" indent="0" algn="ctr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en-US" altLang="ko-KR" sz="1200" b="1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V</a:t>
            </a:r>
            <a:r>
              <a:rPr lang="en-US" altLang="ko-KR" sz="1200" b="1" noProof="0" dirty="0" err="1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er</a:t>
            </a:r>
            <a:r>
              <a:rPr kumimoji="0" lang="en-US" altLang="ko-K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lang="en-US" altLang="ko-KR" sz="1200" b="1" dirty="0" smtClean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1.10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객실관리 프로그램 개발</a:t>
            </a:r>
            <a:endParaRPr lang="en-US" altLang="ko-KR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71472" y="1071545"/>
          <a:ext cx="7858180" cy="505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408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464347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0" y="1714488"/>
            <a:ext cx="3786214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500" b="0" dirty="0" smtClean="0">
                <a:latin typeface="+mn-ea"/>
                <a:ea typeface="+mn-ea"/>
              </a:rPr>
              <a:t>■ </a:t>
            </a:r>
            <a:r>
              <a:rPr lang="ko-KR" altLang="en-US" sz="1500" b="1" dirty="0" smtClean="0">
                <a:latin typeface="+mn-ea"/>
                <a:ea typeface="+mn-ea"/>
              </a:rPr>
              <a:t>객실관리 프로그램</a:t>
            </a:r>
            <a:endParaRPr lang="en-US" altLang="ko-KR" sz="1500" b="1" dirty="0" smtClean="0">
              <a:latin typeface="+mn-ea"/>
              <a:ea typeface="+mn-ea"/>
            </a:endParaRPr>
          </a:p>
          <a:p>
            <a:endParaRPr lang="en-US" altLang="ko-KR" sz="1050" dirty="0" smtClean="0">
              <a:latin typeface="+mn-ea"/>
              <a:ea typeface="+mn-ea"/>
            </a:endParaRPr>
          </a:p>
          <a:p>
            <a:pPr>
              <a:buFontTx/>
              <a:buChar char="-"/>
            </a:pPr>
            <a:r>
              <a:rPr lang="ko-KR" altLang="en-US" sz="1000" baseline="0" dirty="0" smtClean="0">
                <a:latin typeface="+mn-ea"/>
                <a:ea typeface="+mn-ea"/>
              </a:rPr>
              <a:t> </a:t>
            </a:r>
            <a:r>
              <a:rPr lang="ko-KR" altLang="en-US" sz="1100" baseline="0" dirty="0" smtClean="0">
                <a:latin typeface="+mn-ea"/>
                <a:ea typeface="+mn-ea"/>
              </a:rPr>
              <a:t>메인 페이지에 객실의 상태를 한눈에 볼</a:t>
            </a:r>
            <a:r>
              <a:rPr lang="ko-KR" altLang="en-US" sz="1100" dirty="0" smtClean="0">
                <a:latin typeface="+mn-ea"/>
                <a:ea typeface="+mn-ea"/>
              </a:rPr>
              <a:t> 수 있도록</a:t>
            </a:r>
            <a:endParaRPr lang="en-US" altLang="ko-KR" sz="1100" dirty="0" smtClean="0">
              <a:latin typeface="+mn-ea"/>
              <a:ea typeface="+mn-ea"/>
            </a:endParaRPr>
          </a:p>
          <a:p>
            <a:r>
              <a:rPr lang="en-US" altLang="ko-KR" sz="1100" dirty="0" smtClean="0">
                <a:latin typeface="+mn-ea"/>
              </a:rPr>
              <a:t>  </a:t>
            </a:r>
            <a:r>
              <a:rPr lang="ko-KR" altLang="en-US" sz="1100" baseline="0" dirty="0" smtClean="0">
                <a:latin typeface="+mn-ea"/>
                <a:ea typeface="+mn-ea"/>
              </a:rPr>
              <a:t>그래프와 공실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smtClean="0">
                <a:latin typeface="+mn-ea"/>
                <a:ea typeface="+mn-ea"/>
              </a:rPr>
              <a:t>퇴실</a:t>
            </a:r>
            <a:r>
              <a:rPr lang="ko-KR" altLang="en-US" sz="1100" dirty="0" smtClean="0">
                <a:latin typeface="+mn-ea"/>
              </a:rPr>
              <a:t>의</a:t>
            </a:r>
            <a:r>
              <a:rPr lang="en-US" altLang="ko-KR" sz="1100" baseline="0" dirty="0" smtClean="0">
                <a:latin typeface="+mn-ea"/>
                <a:ea typeface="+mn-ea"/>
              </a:rPr>
              <a:t> </a:t>
            </a:r>
            <a:r>
              <a:rPr lang="ko-KR" altLang="en-US" sz="1100" baseline="0" dirty="0" smtClean="0">
                <a:latin typeface="+mn-ea"/>
                <a:ea typeface="+mn-ea"/>
              </a:rPr>
              <a:t>표시로 편리한 업소 운영이 가능</a:t>
            </a:r>
            <a:r>
              <a:rPr lang="en-US" altLang="ko-KR" sz="1100" baseline="0" dirty="0" smtClean="0">
                <a:latin typeface="+mn-ea"/>
                <a:ea typeface="+mn-ea"/>
              </a:rPr>
              <a:t>.</a:t>
            </a:r>
          </a:p>
          <a:p>
            <a:endParaRPr lang="en-US" altLang="ko-KR" sz="1100" baseline="0" dirty="0" smtClean="0">
              <a:latin typeface="+mn-ea"/>
              <a:ea typeface="+mn-ea"/>
            </a:endParaRPr>
          </a:p>
          <a:p>
            <a:pPr>
              <a:buFontTx/>
              <a:buChar char="-"/>
            </a:pPr>
            <a:r>
              <a:rPr lang="en-US" altLang="ko-KR" sz="1000" dirty="0" smtClean="0">
                <a:latin typeface="+mn-ea"/>
              </a:rPr>
              <a:t> </a:t>
            </a:r>
            <a:r>
              <a:rPr lang="ko-KR" altLang="en-US" sz="1100" baseline="0" dirty="0" smtClean="0">
                <a:latin typeface="+mn-ea"/>
                <a:ea typeface="+mn-ea"/>
              </a:rPr>
              <a:t>객실 상태표시</a:t>
            </a:r>
            <a:endParaRPr lang="en-US" altLang="ko-KR" sz="1100" baseline="0" dirty="0" smtClean="0">
              <a:latin typeface="+mn-ea"/>
              <a:ea typeface="+mn-ea"/>
            </a:endParaRPr>
          </a:p>
          <a:p>
            <a:r>
              <a:rPr lang="en-US" altLang="ko-KR" sz="1100" dirty="0" smtClean="0">
                <a:latin typeface="+mn-ea"/>
              </a:rPr>
              <a:t> </a:t>
            </a:r>
            <a:r>
              <a:rPr lang="en-US" altLang="ko-KR" sz="1100" baseline="0" dirty="0" smtClean="0">
                <a:latin typeface="+mn-ea"/>
                <a:ea typeface="+mn-ea"/>
              </a:rPr>
              <a:t>(</a:t>
            </a:r>
            <a:r>
              <a:rPr lang="ko-KR" altLang="en-US" sz="1100" baseline="0" dirty="0" smtClean="0">
                <a:latin typeface="+mn-ea"/>
                <a:ea typeface="+mn-ea"/>
              </a:rPr>
              <a:t>공실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smtClean="0">
                <a:latin typeface="+mn-ea"/>
                <a:ea typeface="+mn-ea"/>
              </a:rPr>
              <a:t>숙박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smtClean="0">
                <a:latin typeface="+mn-ea"/>
                <a:ea typeface="+mn-ea"/>
              </a:rPr>
              <a:t>대실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smtClean="0">
                <a:latin typeface="+mn-ea"/>
                <a:ea typeface="+mn-ea"/>
              </a:rPr>
              <a:t>청소요청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err="1" smtClean="0">
                <a:latin typeface="+mn-ea"/>
                <a:ea typeface="+mn-ea"/>
              </a:rPr>
              <a:t>청소중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err="1" smtClean="0">
                <a:latin typeface="+mn-ea"/>
                <a:ea typeface="+mn-ea"/>
              </a:rPr>
              <a:t>외출중</a:t>
            </a:r>
            <a:r>
              <a:rPr lang="en-US" altLang="ko-KR" sz="1100" baseline="0" dirty="0" smtClean="0">
                <a:latin typeface="+mn-ea"/>
                <a:ea typeface="+mn-ea"/>
              </a:rPr>
              <a:t>/ </a:t>
            </a:r>
            <a:r>
              <a:rPr lang="ko-KR" altLang="en-US" sz="1100" baseline="0" dirty="0" smtClean="0">
                <a:latin typeface="+mn-ea"/>
                <a:ea typeface="+mn-ea"/>
              </a:rPr>
              <a:t>퇴실대기</a:t>
            </a:r>
            <a:r>
              <a:rPr lang="en-US" altLang="ko-KR" sz="1100" baseline="0" dirty="0" smtClean="0">
                <a:latin typeface="+mn-ea"/>
                <a:ea typeface="+mn-ea"/>
              </a:rPr>
              <a:t>)</a:t>
            </a:r>
          </a:p>
          <a:p>
            <a:pPr>
              <a:buFontTx/>
              <a:buChar char="-"/>
            </a:pPr>
            <a:endParaRPr lang="en-US" altLang="ko-KR" sz="1100" baseline="0" dirty="0" smtClean="0">
              <a:latin typeface="+mn-ea"/>
              <a:ea typeface="+mn-ea"/>
            </a:endParaRPr>
          </a:p>
          <a:p>
            <a:pPr>
              <a:buFontTx/>
              <a:buChar char="-"/>
              <a:defRPr/>
            </a:pPr>
            <a:r>
              <a:rPr lang="ko-KR" altLang="en-US" sz="1100" dirty="0">
                <a:latin typeface="+mn-ea"/>
              </a:rPr>
              <a:t> 객실 이벤트 발생시 화면 </a:t>
            </a:r>
            <a:r>
              <a:rPr lang="ko-KR" altLang="en-US" sz="1100" dirty="0" smtClean="0">
                <a:latin typeface="+mn-ea"/>
              </a:rPr>
              <a:t>알림 기능 </a:t>
            </a:r>
            <a:r>
              <a:rPr lang="ko-KR" altLang="en-US" sz="1100" dirty="0">
                <a:latin typeface="+mn-ea"/>
              </a:rPr>
              <a:t>옵션으로 지정</a:t>
            </a:r>
            <a:endParaRPr lang="en-US" altLang="ko-KR" sz="1100" dirty="0">
              <a:latin typeface="+mn-ea"/>
            </a:endParaRPr>
          </a:p>
          <a:p>
            <a:pPr>
              <a:defRPr/>
            </a:pPr>
            <a:r>
              <a:rPr lang="en-US" altLang="ko-KR" sz="1100" dirty="0">
                <a:latin typeface="+mn-ea"/>
              </a:rPr>
              <a:t>  </a:t>
            </a:r>
            <a:r>
              <a:rPr lang="ko-KR" altLang="en-US" sz="1100" dirty="0" smtClean="0">
                <a:latin typeface="+mn-ea"/>
              </a:rPr>
              <a:t>가능</a:t>
            </a:r>
            <a:endParaRPr lang="en-US" altLang="ko-KR" sz="1100" dirty="0" smtClean="0">
              <a:latin typeface="+mn-ea"/>
            </a:endParaRPr>
          </a:p>
          <a:p>
            <a:pPr>
              <a:defRPr/>
            </a:pPr>
            <a:endParaRPr lang="en-US" altLang="ko-KR" sz="1100" dirty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en-US" altLang="ko-KR" sz="1100" dirty="0">
                <a:latin typeface="+mn-ea"/>
              </a:rPr>
              <a:t> </a:t>
            </a:r>
            <a:r>
              <a:rPr lang="ko-KR" altLang="en-US" sz="1100" dirty="0">
                <a:latin typeface="+mn-ea"/>
              </a:rPr>
              <a:t>화면상에 객실 </a:t>
            </a:r>
            <a:r>
              <a:rPr lang="ko-KR" altLang="en-US" sz="1100" dirty="0" smtClean="0">
                <a:latin typeface="+mn-ea"/>
              </a:rPr>
              <a:t>상태 별 </a:t>
            </a:r>
            <a:r>
              <a:rPr lang="ko-KR" altLang="en-US" sz="1100" dirty="0">
                <a:latin typeface="+mn-ea"/>
              </a:rPr>
              <a:t>보이기 </a:t>
            </a:r>
            <a:r>
              <a:rPr lang="en-US" altLang="ko-KR" sz="1100" dirty="0">
                <a:latin typeface="+mn-ea"/>
              </a:rPr>
              <a:t>/ </a:t>
            </a:r>
            <a:r>
              <a:rPr lang="ko-KR" altLang="en-US" sz="1100" dirty="0">
                <a:latin typeface="+mn-ea"/>
              </a:rPr>
              <a:t>숨기기 </a:t>
            </a:r>
            <a:r>
              <a:rPr lang="ko-KR" altLang="en-US" sz="1100" dirty="0" smtClean="0">
                <a:latin typeface="+mn-ea"/>
              </a:rPr>
              <a:t>기능</a:t>
            </a:r>
            <a:endParaRPr lang="en-US" altLang="ko-KR" sz="1100" dirty="0" smtClean="0">
              <a:latin typeface="+mn-ea"/>
            </a:endParaRPr>
          </a:p>
          <a:p>
            <a:pPr>
              <a:buFontTx/>
              <a:buChar char="-"/>
              <a:defRPr/>
            </a:pPr>
            <a:endParaRPr lang="en-US" altLang="ko-KR" sz="1100" dirty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en-US" altLang="ko-KR" sz="1100" dirty="0">
                <a:latin typeface="+mn-ea"/>
              </a:rPr>
              <a:t> </a:t>
            </a:r>
            <a:r>
              <a:rPr lang="ko-KR" altLang="en-US" sz="1100" dirty="0">
                <a:latin typeface="+mn-ea"/>
              </a:rPr>
              <a:t>사용자 편의를 고려한 다양한 디자인 옵션 </a:t>
            </a:r>
            <a:r>
              <a:rPr lang="ko-KR" altLang="en-US" sz="1100" dirty="0" smtClean="0">
                <a:latin typeface="+mn-ea"/>
              </a:rPr>
              <a:t>적용</a:t>
            </a:r>
            <a:endParaRPr lang="en-US" altLang="ko-KR" sz="1100" dirty="0" smtClean="0">
              <a:latin typeface="+mn-ea"/>
            </a:endParaRPr>
          </a:p>
          <a:p>
            <a:pPr>
              <a:buFontTx/>
              <a:buChar char="-"/>
              <a:defRPr/>
            </a:pPr>
            <a:endParaRPr lang="en-US" altLang="ko-KR" sz="1100" dirty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en-US" altLang="ko-KR" sz="1100" dirty="0">
                <a:latin typeface="+mn-ea"/>
              </a:rPr>
              <a:t> </a:t>
            </a:r>
            <a:r>
              <a:rPr lang="ko-KR" altLang="en-US" sz="1100" dirty="0">
                <a:latin typeface="+mn-ea"/>
              </a:rPr>
              <a:t>키 삽입 및 </a:t>
            </a:r>
            <a:r>
              <a:rPr lang="ko-KR" altLang="en-US" sz="1100" dirty="0" smtClean="0">
                <a:latin typeface="+mn-ea"/>
              </a:rPr>
              <a:t>제거 시에 </a:t>
            </a:r>
            <a:r>
              <a:rPr lang="ko-KR" altLang="en-US" sz="1100" dirty="0">
                <a:latin typeface="+mn-ea"/>
              </a:rPr>
              <a:t>따른 에어컨</a:t>
            </a:r>
            <a:r>
              <a:rPr lang="en-US" altLang="ko-KR" sz="1100" dirty="0">
                <a:latin typeface="+mn-ea"/>
              </a:rPr>
              <a:t>/ </a:t>
            </a:r>
            <a:r>
              <a:rPr lang="ko-KR" altLang="en-US" sz="1100" dirty="0">
                <a:latin typeface="+mn-ea"/>
              </a:rPr>
              <a:t>전등</a:t>
            </a:r>
            <a:r>
              <a:rPr lang="en-US" altLang="ko-KR" sz="1100" dirty="0">
                <a:latin typeface="+mn-ea"/>
              </a:rPr>
              <a:t>/ </a:t>
            </a:r>
            <a:r>
              <a:rPr lang="ko-KR" altLang="en-US" sz="1100" dirty="0">
                <a:latin typeface="+mn-ea"/>
              </a:rPr>
              <a:t>전열기구</a:t>
            </a:r>
            <a:r>
              <a:rPr lang="en-US" altLang="ko-KR" sz="1100" dirty="0">
                <a:latin typeface="+mn-ea"/>
              </a:rPr>
              <a:t/>
            </a:r>
            <a:br>
              <a:rPr lang="en-US" altLang="ko-KR" sz="1100" dirty="0">
                <a:latin typeface="+mn-ea"/>
              </a:rPr>
            </a:br>
            <a:r>
              <a:rPr lang="en-US" altLang="ko-KR" sz="1100" dirty="0">
                <a:latin typeface="+mn-ea"/>
              </a:rPr>
              <a:t>  </a:t>
            </a:r>
            <a:r>
              <a:rPr lang="ko-KR" altLang="en-US" sz="1100" dirty="0">
                <a:latin typeface="+mn-ea"/>
              </a:rPr>
              <a:t>연동 </a:t>
            </a:r>
            <a:r>
              <a:rPr lang="ko-KR" altLang="en-US" sz="1100" dirty="0" smtClean="0">
                <a:latin typeface="+mn-ea"/>
              </a:rPr>
              <a:t>기능</a:t>
            </a:r>
            <a:endParaRPr lang="en-US" altLang="ko-KR" sz="1100" dirty="0" smtClean="0">
              <a:latin typeface="+mn-ea"/>
            </a:endParaRPr>
          </a:p>
          <a:p>
            <a:pPr>
              <a:buFontTx/>
              <a:buChar char="-"/>
              <a:defRPr/>
            </a:pPr>
            <a:endParaRPr lang="en-US" altLang="ko-KR" sz="1100" dirty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en-US" altLang="ko-KR" sz="1100" dirty="0">
                <a:latin typeface="+mn-ea"/>
              </a:rPr>
              <a:t> </a:t>
            </a:r>
            <a:r>
              <a:rPr lang="en-US" altLang="ko-KR" sz="1100" dirty="0" smtClean="0">
                <a:latin typeface="+mn-ea"/>
              </a:rPr>
              <a:t>Information</a:t>
            </a:r>
            <a:r>
              <a:rPr lang="ko-KR" altLang="en-US" sz="1100" dirty="0" smtClean="0">
                <a:latin typeface="+mn-ea"/>
              </a:rPr>
              <a:t>에서 객실 별 </a:t>
            </a:r>
            <a:r>
              <a:rPr lang="ko-KR" altLang="en-US" sz="1100" dirty="0">
                <a:latin typeface="+mn-ea"/>
              </a:rPr>
              <a:t>설정 변경 </a:t>
            </a:r>
            <a:r>
              <a:rPr lang="ko-KR" altLang="en-US" sz="1100" dirty="0" smtClean="0">
                <a:latin typeface="+mn-ea"/>
              </a:rPr>
              <a:t>가능</a:t>
            </a:r>
            <a:endParaRPr lang="en-US" altLang="ko-KR" sz="1100" dirty="0" smtClean="0">
              <a:latin typeface="+mn-ea"/>
            </a:endParaRPr>
          </a:p>
          <a:p>
            <a:pPr>
              <a:buFontTx/>
              <a:buChar char="-"/>
              <a:defRPr/>
            </a:pPr>
            <a:endParaRPr lang="en-US" altLang="ko-KR" sz="1100" dirty="0" smtClean="0">
              <a:latin typeface="+mn-ea"/>
            </a:endParaRPr>
          </a:p>
          <a:p>
            <a:pPr>
              <a:buFontTx/>
              <a:buChar char="-"/>
              <a:defRPr/>
            </a:pPr>
            <a:r>
              <a:rPr lang="en-US" altLang="ko-KR" sz="1100" dirty="0" smtClean="0">
                <a:latin typeface="+mn-ea"/>
              </a:rPr>
              <a:t> </a:t>
            </a:r>
            <a:r>
              <a:rPr lang="ko-KR" altLang="en-US" sz="1100" dirty="0" smtClean="0">
                <a:latin typeface="+mn-ea"/>
              </a:rPr>
              <a:t>인터넷 </a:t>
            </a:r>
            <a:r>
              <a:rPr lang="ko-KR" altLang="en-US" sz="1100" dirty="0" err="1" smtClean="0">
                <a:latin typeface="+mn-ea"/>
              </a:rPr>
              <a:t>단절시에도</a:t>
            </a:r>
            <a:r>
              <a:rPr lang="ko-KR" altLang="en-US" sz="1100" dirty="0" smtClean="0">
                <a:latin typeface="+mn-ea"/>
              </a:rPr>
              <a:t> </a:t>
            </a:r>
            <a:r>
              <a:rPr lang="en-US" altLang="ko-KR" sz="1100" dirty="0" smtClean="0">
                <a:latin typeface="+mn-ea"/>
              </a:rPr>
              <a:t>Information</a:t>
            </a:r>
            <a:r>
              <a:rPr lang="ko-KR" altLang="en-US" sz="1100" dirty="0" smtClean="0">
                <a:latin typeface="+mn-ea"/>
              </a:rPr>
              <a:t>에서 개별 설정 및</a:t>
            </a:r>
            <a:endParaRPr lang="en-US" altLang="ko-KR" sz="1100" dirty="0" smtClean="0">
              <a:latin typeface="+mn-ea"/>
            </a:endParaRPr>
          </a:p>
          <a:p>
            <a:pPr>
              <a:defRPr/>
            </a:pPr>
            <a:r>
              <a:rPr lang="en-US" altLang="ko-KR" sz="1100" dirty="0" smtClean="0">
                <a:latin typeface="+mn-ea"/>
              </a:rPr>
              <a:t>  </a:t>
            </a:r>
            <a:r>
              <a:rPr lang="ko-KR" altLang="en-US" sz="1100" dirty="0" smtClean="0">
                <a:latin typeface="+mn-ea"/>
              </a:rPr>
              <a:t>관리 가능</a:t>
            </a:r>
            <a:endParaRPr lang="ko-KR" altLang="en-US" sz="1100" dirty="0">
              <a:latin typeface="+mn-ea"/>
            </a:endParaRPr>
          </a:p>
          <a:p>
            <a:endParaRPr lang="ko-KR" altLang="en-US" sz="1000" dirty="0"/>
          </a:p>
        </p:txBody>
      </p:sp>
      <p:sp>
        <p:nvSpPr>
          <p:cNvPr id="8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3657143" cy="1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543" y="1736647"/>
            <a:ext cx="3657143" cy="1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예약 프로그램 개발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전 객실 온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.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오프라인 연동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71472" y="1071545"/>
          <a:ext cx="7858180" cy="5051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40816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464347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500" b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예약관리 프로그램</a:t>
                      </a:r>
                      <a:endParaRPr lang="en-US" altLang="ko-KR" sz="1500" b="1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다중서버를 통하여 안전한 예약 관리프로그램 개발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예약 시 개인정보를 최소화하여 해킹 등으로부터 안전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한 예약관리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예약 시 고객과 운영자에게 문자전송을 통하여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객실 예약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 상황 파악 용이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객실의 실시간 상황과 추후 예약내용을 한눈에 볼 수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있어 편리한 객실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매출 관리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온라인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오프라인 예약 상황 연동으로 잔여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공실을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최소화하여 효율적인 운영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기존 예약솔루션의 전체 객실의 일부분을 온라인으로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예약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판매하던 형태에서 탈피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자사 객실관리프로그램과 연동되어 실시간으로 예약에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관한 모든 상황 파악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000" y="1676389"/>
            <a:ext cx="3252810" cy="20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475" y="3929066"/>
            <a:ext cx="3262336" cy="2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428604"/>
            <a:ext cx="87026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객실관리 설치모델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선택사항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)</a:t>
            </a:r>
            <a:endParaRPr lang="en-US" altLang="ko-KR" sz="1400" b="1" dirty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71471" y="1071544"/>
          <a:ext cx="7858180" cy="5165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4245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237059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40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차임벨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기본</a:t>
                      </a:r>
                      <a:r>
                        <a:rPr lang="ko-KR" altLang="en-US" sz="1300" b="1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1" baseline="0" dirty="0" smtClean="0">
                          <a:latin typeface="+mn-ea"/>
                          <a:ea typeface="+mn-ea"/>
                        </a:rPr>
                        <a:t>Type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제원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: 100.5(W) * 60.5(H) * 17(D)mm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모듈동작전원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DC 5V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소비전류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30mA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카드 감지방식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적외선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반사형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음원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멜로디 칩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퇴실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청소중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유무 확인가능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호실에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LED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를 장착하여 객실내부 상태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입실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청소중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퇴실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대기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를 표시하여 효율적 운용이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237059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500" b="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차임벨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패널 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Type)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제원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: 100.5(W) * 60.5(H) * 17(D)mm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모듈동작전원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DC 12V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소비전류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30mA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카드 감지방식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적외선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반사형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음원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멜로디 칩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퇴실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청소중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유무 확인가능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객실내부에 설치된 패널로 방해금지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청소요청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대기상태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를 지정할 수 있는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차임벨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7816" y="1714488"/>
            <a:ext cx="1082548" cy="184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4071942"/>
            <a:ext cx="1274222" cy="20125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4357694"/>
            <a:ext cx="1422082" cy="14090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428604"/>
            <a:ext cx="87026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객실관리 설치모델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선택사항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)</a:t>
            </a:r>
            <a:endParaRPr lang="en-US" altLang="ko-KR" sz="1400" b="1" dirty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71471" y="1071544"/>
          <a:ext cx="7858180" cy="5165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4245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237059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400" dirty="0" smtClean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차임벨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카메라 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Type)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제원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: 100.5(W) * 60.5(H) * 17(D)mm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모듈동작전원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DC 12V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소비전류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30mA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카드 감지방식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적외선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반사형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음원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멜로디 칩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퇴실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청소중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유무 확인가능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객실내부에 설치된 스크린으로 방문객 확인 및 방해금지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청소요청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대기상태를 지정할 수 있는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차임벨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237059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조명스위치</a:t>
                      </a:r>
                      <a:endParaRPr lang="en-US" altLang="ko-KR" sz="1500" b="1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Lamp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기능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전등이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꺼져있을떄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스위치를 찾기 용이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All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버튼기능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터치 한번으로 전체 점등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소등 가능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타사리모콘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호환가능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리모콘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송수신 거리 약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6~8m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국내 최초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터치식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스위치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감압식이 아닌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정전식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제원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- 120(W)*120(H)*42(D)mm</a:t>
                      </a:r>
                      <a:endParaRPr lang="en-US" altLang="ko-KR" sz="1100" baseline="0" dirty="0">
                        <a:latin typeface="+mn-lt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>
                          <a:latin typeface="+mn-lt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출력정격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회로 별 최대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400W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최소부하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전등부하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1W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이상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정격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220V~60Hz 6A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1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구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로 스위치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&amp; 5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구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로 스위치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Administrator\Desktop\capture-20170508-1221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95226"/>
            <a:ext cx="1071570" cy="1726062"/>
          </a:xfrm>
          <a:prstGeom prst="rect">
            <a:avLst/>
          </a:prstGeom>
          <a:noFill/>
        </p:spPr>
      </p:pic>
      <p:pic>
        <p:nvPicPr>
          <p:cNvPr id="1027" name="Picture 3" descr="C:\Users\Administrator\Desktop\capture-20170508-1222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95226"/>
            <a:ext cx="1781424" cy="1724266"/>
          </a:xfrm>
          <a:prstGeom prst="rect">
            <a:avLst/>
          </a:prstGeom>
          <a:noFill/>
        </p:spPr>
      </p:pic>
      <p:sp>
        <p:nvSpPr>
          <p:cNvPr id="8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3" y="1643050"/>
            <a:ext cx="1356899" cy="214314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53" y="1214422"/>
            <a:ext cx="2359895" cy="29782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객실관리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</a:rPr>
              <a:t>설치모델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선택사항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)</a:t>
            </a:r>
            <a:endParaRPr lang="en-US" altLang="ko-KR" sz="1400" b="1" dirty="0">
              <a:solidFill>
                <a:srgbClr val="0070C0"/>
              </a:solidFill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571471" y="1071544"/>
          <a:ext cx="7858180" cy="50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90"/>
                <a:gridCol w="3929090"/>
              </a:tblGrid>
              <a:tr h="41688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232760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호텔식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도어락</a:t>
                      </a:r>
                      <a:endParaRPr lang="en-US" altLang="ko-KR" sz="1500" b="1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사용 기한 설정 및 마스터키 등록이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카드 분실 시 분실카드 삭제가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화재 감지센서 기본 채택해 자동 열림 기능으로 안전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특수한 비상 키를 채택하여 보안성과 신뢰성을 보장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객실관리 프로그램과 연동하여 통합관리 및 사용가능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아연과 알루미늄 합금으로 제작되어 화재나 충격에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매우 강함</a:t>
                      </a:r>
                      <a:r>
                        <a:rPr lang="en-US" altLang="ko-KR" sz="14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latinLnBrk="1"/>
                      <a:endParaRPr lang="en-US" altLang="ko-KR" sz="14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232760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/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0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객실등</a:t>
                      </a:r>
                      <a:endParaRPr lang="en-US" altLang="ko-KR" sz="1500" b="1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고객이 편리하고 빠르게 입실하도록 가이드 램프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역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할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err="1" smtClean="0">
                          <a:latin typeface="+mn-ea"/>
                          <a:ea typeface="+mn-ea"/>
                        </a:rPr>
                        <a:t>고휘도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색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LED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램프를 적용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, RGB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기본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색을 조합 하여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다양한 색상으로 표현되며 반영구적 사용이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퇴실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청소중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상태 색상으로 표시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램프 점등 시 소모되는 전력을 최소화하여 장시간</a:t>
                      </a:r>
                      <a:endParaRPr lang="en-US" altLang="ko-KR" sz="110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점등되어도 유지비용의 부담이 적음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endParaRPr lang="en-US" altLang="ko-KR" sz="1100" baseline="0" dirty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기본디자인으로 변경 가능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2050" name="Picture 2" descr="C:\Users\Administrator\Desktop\1x\자산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6833" y="1643050"/>
            <a:ext cx="1112027" cy="1928826"/>
          </a:xfrm>
          <a:prstGeom prst="rect">
            <a:avLst/>
          </a:prstGeom>
          <a:noFill/>
        </p:spPr>
      </p:pic>
      <p:pic>
        <p:nvPicPr>
          <p:cNvPr id="2051" name="Picture 3" descr="C:\Users\Administrator\Desktop\1x\자산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571612"/>
            <a:ext cx="1163419" cy="2000264"/>
          </a:xfrm>
          <a:prstGeom prst="rect">
            <a:avLst/>
          </a:prstGeom>
          <a:noFill/>
        </p:spPr>
      </p:pic>
      <p:pic>
        <p:nvPicPr>
          <p:cNvPr id="2052" name="Picture 4" descr="C:\Users\Administrator\Desktop\1x\자산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786190"/>
            <a:ext cx="3139795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  <p:cxnSp>
          <p:nvCxnSpPr>
            <p:cNvPr id="14" name="직선 연결선 13"/>
            <p:cNvCxnSpPr/>
            <p:nvPr/>
          </p:nvCxnSpPr>
          <p:spPr>
            <a:xfrm rot="5400000">
              <a:off x="5001026" y="7536472"/>
              <a:ext cx="75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 rot="5400000">
              <a:off x="5202115" y="7538792"/>
              <a:ext cx="75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03514" y="-566824"/>
            <a:ext cx="5881192" cy="832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008" y="603586"/>
            <a:ext cx="8429652" cy="59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880" y="601960"/>
            <a:ext cx="8430368" cy="59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560" y="714356"/>
            <a:ext cx="8118406" cy="575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1538" y="2143116"/>
            <a:ext cx="7500990" cy="1470025"/>
          </a:xfrm>
        </p:spPr>
        <p:txBody>
          <a:bodyPr>
            <a:noAutofit/>
          </a:bodyPr>
          <a:lstStyle/>
          <a:p>
            <a:r>
              <a:rPr lang="en-US" altLang="ko-KR" sz="10000" dirty="0" smtClean="0">
                <a:latin typeface="HY헤드라인M" pitchFamily="18" charset="-127"/>
                <a:ea typeface="HY헤드라인M" pitchFamily="18" charset="-127"/>
              </a:rPr>
              <a:t>THANK YOU</a:t>
            </a:r>
            <a:endParaRPr lang="ko-KR" altLang="en-US" sz="10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00113" y="1108075"/>
            <a:ext cx="1258887" cy="4921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di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b="1" dirty="0">
                <a:solidFill>
                  <a:schemeClr val="bg1"/>
                </a:solidFill>
                <a:latin typeface="+mn-ea"/>
                <a:ea typeface="+mn-ea"/>
              </a:rPr>
              <a:t>회사명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714348" y="1785926"/>
            <a:ext cx="7766050" cy="3311525"/>
            <a:chOff x="500034" y="1000108"/>
            <a:chExt cx="7766050" cy="3311525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512734" y="1000108"/>
              <a:ext cx="7648575" cy="5461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5" name="모서리가 둥근 직사각형 4"/>
            <p:cNvSpPr/>
            <p:nvPr/>
          </p:nvSpPr>
          <p:spPr>
            <a:xfrm>
              <a:off x="500034" y="1000108"/>
              <a:ext cx="1728788" cy="5461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19309" y="1066783"/>
              <a:ext cx="4284663" cy="37709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ko-KR" altLang="en-US" sz="1600" b="1" dirty="0" smtClean="0">
                  <a:latin typeface="+mn-ea"/>
                </a:rPr>
                <a:t>㈜ </a:t>
              </a:r>
              <a:r>
                <a:rPr lang="ko-KR" altLang="en-US" sz="1600" b="1" dirty="0" err="1">
                  <a:latin typeface="+mn-ea"/>
                </a:rPr>
                <a:t>제이드</a:t>
              </a:r>
              <a:r>
                <a:rPr lang="ko-KR" altLang="en-US" sz="1600" b="1" dirty="0">
                  <a:latin typeface="+mn-ea"/>
                </a:rPr>
                <a:t> 솔루션</a:t>
              </a:r>
              <a:r>
                <a:rPr lang="en-US" altLang="ko-KR" sz="1600" b="1" dirty="0">
                  <a:latin typeface="+mn-ea"/>
                </a:rPr>
                <a:t> </a:t>
              </a:r>
              <a:endParaRPr kumimoji="0" lang="ko-KR" altLang="en-US" sz="1600" b="1" dirty="0">
                <a:latin typeface="+mn-ea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512734" y="3765533"/>
              <a:ext cx="7648575" cy="5461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500034" y="3765533"/>
              <a:ext cx="1728788" cy="5461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2447" y="3817920"/>
              <a:ext cx="1258887" cy="44767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di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bg1"/>
                  </a:solidFill>
                  <a:latin typeface="+mn-ea"/>
                  <a:ea typeface="+mn-ea"/>
                </a:rPr>
                <a:t>사업분야</a:t>
              </a: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512734" y="1677970"/>
              <a:ext cx="7648575" cy="5461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500034" y="1677970"/>
              <a:ext cx="1728788" cy="5461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2447" y="1708133"/>
              <a:ext cx="1258887" cy="49212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di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>
                  <a:solidFill>
                    <a:schemeClr val="bg1"/>
                  </a:solidFill>
                  <a:latin typeface="+mn-ea"/>
                  <a:ea typeface="+mn-ea"/>
                </a:rPr>
                <a:t>대표이사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19309" y="1750995"/>
              <a:ext cx="4284663" cy="37709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ko-KR" altLang="en-US" sz="1600" b="1" dirty="0">
                  <a:latin typeface="+mn-ea"/>
                </a:rPr>
                <a:t>고 재동</a:t>
              </a:r>
              <a:r>
                <a:rPr lang="en-US" altLang="ko-KR" sz="1600" b="1" dirty="0">
                  <a:latin typeface="+mn-ea"/>
                </a:rPr>
                <a:t> </a:t>
              </a:r>
              <a:endParaRPr kumimoji="0" lang="ko-KR" altLang="en-US" sz="1600" b="1" dirty="0">
                <a:latin typeface="+mn-ea"/>
              </a:endParaRP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512734" y="2362183"/>
              <a:ext cx="7648575" cy="5461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500034" y="2362183"/>
              <a:ext cx="1728788" cy="5461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2447" y="2392345"/>
              <a:ext cx="1258887" cy="49212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di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>
                  <a:solidFill>
                    <a:schemeClr val="bg1"/>
                  </a:solidFill>
                  <a:latin typeface="+mn-ea"/>
                  <a:ea typeface="+mn-ea"/>
                </a:rPr>
                <a:t>설립연도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19309" y="2435208"/>
              <a:ext cx="4284663" cy="37709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altLang="ko-KR" sz="1600" b="1" dirty="0">
                  <a:latin typeface="+mn-ea"/>
                </a:rPr>
                <a:t>2016</a:t>
              </a:r>
              <a:r>
                <a:rPr lang="ko-KR" altLang="en-US" sz="1600" b="1" dirty="0">
                  <a:latin typeface="+mn-ea"/>
                </a:rPr>
                <a:t>년 </a:t>
              </a:r>
              <a:r>
                <a:rPr lang="en-US" altLang="ko-KR" sz="1600" b="1" dirty="0">
                  <a:latin typeface="+mn-ea"/>
                </a:rPr>
                <a:t>04</a:t>
              </a:r>
              <a:r>
                <a:rPr lang="ko-KR" altLang="en-US" sz="1600" b="1" dirty="0">
                  <a:latin typeface="+mn-ea"/>
                </a:rPr>
                <a:t>월 </a:t>
              </a:r>
              <a:r>
                <a:rPr lang="en-US" altLang="ko-KR" sz="1600" b="1" dirty="0">
                  <a:latin typeface="+mn-ea"/>
                </a:rPr>
                <a:t>25</a:t>
              </a:r>
              <a:r>
                <a:rPr lang="ko-KR" altLang="en-US" sz="1600" b="1" dirty="0">
                  <a:latin typeface="+mn-ea"/>
                </a:rPr>
                <a:t>일</a:t>
              </a:r>
              <a:r>
                <a:rPr lang="en-US" altLang="ko-KR" sz="1600" b="1" dirty="0">
                  <a:latin typeface="+mn-ea"/>
                </a:rPr>
                <a:t> </a:t>
              </a:r>
              <a:endParaRPr kumimoji="0" lang="ko-KR" altLang="en-US" sz="1600" b="1" dirty="0">
                <a:latin typeface="+mn-ea"/>
              </a:endParaRPr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512734" y="3052745"/>
              <a:ext cx="7648575" cy="5461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500034" y="3052745"/>
              <a:ext cx="1728788" cy="546100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2447" y="3105133"/>
              <a:ext cx="1258887" cy="44767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di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bg1"/>
                  </a:solidFill>
                  <a:latin typeface="+mn-ea"/>
                  <a:ea typeface="+mn-ea"/>
                </a:rPr>
                <a:t>본사주소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68509" y="3119420"/>
              <a:ext cx="5997575" cy="377091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kumimoji="0" lang="ko-KR" altLang="en-US" sz="1600" b="1" dirty="0">
                  <a:latin typeface="+mn-ea"/>
                </a:rPr>
                <a:t>경상남도 양산시 </a:t>
              </a:r>
              <a:r>
                <a:rPr kumimoji="0" lang="ko-KR" altLang="en-US" sz="1600" b="1" dirty="0" err="1">
                  <a:latin typeface="+mn-ea"/>
                </a:rPr>
                <a:t>주남로</a:t>
              </a:r>
              <a:r>
                <a:rPr kumimoji="0" lang="ko-KR" altLang="en-US" sz="1600" b="1" dirty="0">
                  <a:latin typeface="+mn-ea"/>
                </a:rPr>
                <a:t> </a:t>
              </a:r>
              <a:r>
                <a:rPr kumimoji="0" lang="en-US" altLang="ko-KR" sz="1600" b="1" dirty="0">
                  <a:latin typeface="+mn-ea"/>
                </a:rPr>
                <a:t>288 </a:t>
              </a:r>
              <a:r>
                <a:rPr kumimoji="0" lang="ko-KR" altLang="en-US" sz="1600" b="1" dirty="0">
                  <a:latin typeface="+mn-ea"/>
                </a:rPr>
                <a:t>영산대학교 </a:t>
              </a:r>
              <a:r>
                <a:rPr kumimoji="0" lang="ko-KR" altLang="en-US" sz="1600" b="1" dirty="0" err="1" smtClean="0">
                  <a:latin typeface="+mn-ea"/>
                </a:rPr>
                <a:t>문화관</a:t>
              </a:r>
              <a:r>
                <a:rPr kumimoji="0" lang="ko-KR" altLang="en-US" sz="1600" b="1" dirty="0" smtClean="0">
                  <a:latin typeface="+mn-ea"/>
                </a:rPr>
                <a:t> </a:t>
              </a:r>
              <a:r>
                <a:rPr kumimoji="0" lang="en-US" altLang="ko-KR" sz="1600" b="1" dirty="0">
                  <a:latin typeface="+mn-ea"/>
                </a:rPr>
                <a:t>3416</a:t>
              </a:r>
              <a:r>
                <a:rPr kumimoji="0" lang="ko-KR" altLang="en-US" sz="1600" b="1" dirty="0">
                  <a:latin typeface="+mn-ea"/>
                </a:rPr>
                <a:t>호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24072" y="3838558"/>
              <a:ext cx="5248324" cy="41242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kumimoji="0" lang="en-US" altLang="ko-KR" sz="1600" b="1" dirty="0">
                  <a:latin typeface="+mn-ea"/>
                </a:rPr>
                <a:t>IT</a:t>
              </a:r>
              <a:r>
                <a:rPr kumimoji="0" lang="ko-KR" altLang="en-US" sz="1600" b="1" dirty="0">
                  <a:latin typeface="+mn-ea"/>
                </a:rPr>
                <a:t>기기 제조업</a:t>
              </a:r>
              <a:r>
                <a:rPr kumimoji="0" lang="en-US" altLang="ko-KR" sz="1600" b="1" dirty="0" smtClean="0">
                  <a:latin typeface="+mn-ea"/>
                </a:rPr>
                <a:t>, </a:t>
              </a:r>
              <a:r>
                <a:rPr kumimoji="0" lang="ko-KR" altLang="en-US" sz="1600" b="1" dirty="0" err="1" smtClean="0">
                  <a:latin typeface="+mn-ea"/>
                </a:rPr>
                <a:t>숙박시설등의</a:t>
              </a:r>
              <a:r>
                <a:rPr kumimoji="0" lang="ko-KR" altLang="en-US" sz="1600" b="1" dirty="0" smtClean="0">
                  <a:latin typeface="+mn-ea"/>
                </a:rPr>
                <a:t> 솔루션 및 통신장비 제조</a:t>
              </a:r>
              <a:endParaRPr kumimoji="0" lang="ko-KR" altLang="en-US" sz="1600" b="1" dirty="0">
                <a:latin typeface="+mn-ea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4348" y="1000108"/>
              <a:ext cx="1258887" cy="49212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algn="dist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solidFill>
                    <a:schemeClr val="bg1"/>
                  </a:solidFill>
                  <a:latin typeface="+mn-ea"/>
                  <a:ea typeface="+mn-ea"/>
                </a:rPr>
                <a:t>회사명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</a:rPr>
              <a:t>회사 소개</a:t>
            </a:r>
            <a:endParaRPr lang="en-US" altLang="ko-KR" b="1" dirty="0" smtClean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0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</a:rPr>
              <a:t>회사 소개</a:t>
            </a:r>
            <a:endParaRPr lang="en-US" altLang="ko-KR" b="1" dirty="0" smtClean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5572132" y="3857628"/>
            <a:ext cx="1571636" cy="2623739"/>
            <a:chOff x="5572132" y="3714752"/>
            <a:chExt cx="1571636" cy="2623739"/>
          </a:xfrm>
        </p:grpSpPr>
        <p:sp>
          <p:nvSpPr>
            <p:cNvPr id="12" name="직사각형 11"/>
            <p:cNvSpPr/>
            <p:nvPr/>
          </p:nvSpPr>
          <p:spPr>
            <a:xfrm>
              <a:off x="5572132" y="3714752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43570" y="3786190"/>
              <a:ext cx="1440000" cy="20876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23" name="TextBox 22"/>
            <p:cNvSpPr txBox="1"/>
            <p:nvPr/>
          </p:nvSpPr>
          <p:spPr>
            <a:xfrm>
              <a:off x="5572132" y="5938381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ISO 9001:2015</a:t>
              </a:r>
            </a:p>
            <a:p>
              <a:pPr algn="ctr"/>
              <a:r>
                <a:rPr lang="ko-KR" altLang="en-US" sz="1000" dirty="0" smtClean="0">
                  <a:latin typeface="+mn-ea"/>
                </a:rPr>
                <a:t>인증서</a:t>
              </a:r>
              <a:endParaRPr lang="ko-KR" altLang="en-US" sz="1000" dirty="0">
                <a:latin typeface="+mn-ea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214282" y="3857628"/>
            <a:ext cx="1571636" cy="2474077"/>
            <a:chOff x="214282" y="3714752"/>
            <a:chExt cx="1571636" cy="2474077"/>
          </a:xfrm>
        </p:grpSpPr>
        <p:sp>
          <p:nvSpPr>
            <p:cNvPr id="10" name="직사각형 9"/>
            <p:cNvSpPr/>
            <p:nvPr/>
          </p:nvSpPr>
          <p:spPr>
            <a:xfrm>
              <a:off x="214282" y="3714752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4282" y="5942608"/>
              <a:ext cx="15716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벤처기업 인증서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5" name="Picture 2" descr="C:\Users\user\Downloads\벤처기업확인서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721" y="3786190"/>
              <a:ext cx="1428760" cy="20717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41" name="그룹 40"/>
          <p:cNvGrpSpPr/>
          <p:nvPr/>
        </p:nvGrpSpPr>
        <p:grpSpPr>
          <a:xfrm>
            <a:off x="3786182" y="3857628"/>
            <a:ext cx="1571636" cy="2614688"/>
            <a:chOff x="3786182" y="3714752"/>
            <a:chExt cx="1571636" cy="2614688"/>
          </a:xfrm>
        </p:grpSpPr>
        <p:sp>
          <p:nvSpPr>
            <p:cNvPr id="11" name="직사각형 10"/>
            <p:cNvSpPr/>
            <p:nvPr/>
          </p:nvSpPr>
          <p:spPr>
            <a:xfrm>
              <a:off x="3786182" y="3714752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86182" y="5929330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err="1" smtClean="0">
                  <a:latin typeface="+mn-ea"/>
                </a:rPr>
                <a:t>무선키텍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en-US" altLang="ko-KR" sz="1000" dirty="0" smtClean="0">
                  <a:latin typeface="+mn-ea"/>
                </a:rPr>
                <a:t>KC </a:t>
              </a:r>
              <a:r>
                <a:rPr lang="ko-KR" altLang="en-US" sz="1000" dirty="0" smtClean="0">
                  <a:latin typeface="+mn-ea"/>
                </a:rPr>
                <a:t>인증서 </a:t>
              </a:r>
              <a:r>
                <a:rPr lang="ko-KR" altLang="en-US" sz="1000" dirty="0" err="1" smtClean="0">
                  <a:latin typeface="+mn-ea"/>
                </a:rPr>
                <a:t>필증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7620" y="3786190"/>
              <a:ext cx="1428760" cy="20717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5" name="그룹 34"/>
          <p:cNvGrpSpPr/>
          <p:nvPr/>
        </p:nvGrpSpPr>
        <p:grpSpPr>
          <a:xfrm>
            <a:off x="2000232" y="1071546"/>
            <a:ext cx="1643074" cy="2620346"/>
            <a:chOff x="2000232" y="928670"/>
            <a:chExt cx="1643074" cy="2620346"/>
          </a:xfrm>
        </p:grpSpPr>
        <p:sp>
          <p:nvSpPr>
            <p:cNvPr id="9" name="직사각형 8"/>
            <p:cNvSpPr/>
            <p:nvPr/>
          </p:nvSpPr>
          <p:spPr>
            <a:xfrm>
              <a:off x="2000232" y="928670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00232" y="3148906"/>
              <a:ext cx="16430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특허증</a:t>
              </a:r>
              <a:r>
                <a:rPr lang="en-US" altLang="ko-KR" sz="1000" dirty="0" smtClean="0">
                  <a:latin typeface="+mn-ea"/>
                </a:rPr>
                <a:t> (</a:t>
              </a:r>
              <a:r>
                <a:rPr lang="ko-KR" altLang="en-US" sz="1000" dirty="0" smtClean="0">
                  <a:latin typeface="+mn-ea"/>
                </a:rPr>
                <a:t>숙박시설 등에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ko-KR" altLang="en-US" sz="1000" dirty="0" smtClean="0">
                  <a:latin typeface="+mn-ea"/>
                </a:rPr>
                <a:t>   전원차단 시스템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56430" y="1000108"/>
              <a:ext cx="1463653" cy="206532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7" name="그룹 36"/>
          <p:cNvGrpSpPr/>
          <p:nvPr/>
        </p:nvGrpSpPr>
        <p:grpSpPr>
          <a:xfrm>
            <a:off x="5572132" y="1071546"/>
            <a:ext cx="1571636" cy="2611830"/>
            <a:chOff x="5572132" y="928670"/>
            <a:chExt cx="1571636" cy="2611830"/>
          </a:xfrm>
        </p:grpSpPr>
        <p:sp>
          <p:nvSpPr>
            <p:cNvPr id="7" name="직사각형 6"/>
            <p:cNvSpPr/>
            <p:nvPr/>
          </p:nvSpPr>
          <p:spPr>
            <a:xfrm>
              <a:off x="5572132" y="928670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72132" y="3140390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특허증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en-US" altLang="ko-KR" sz="1000" dirty="0" smtClean="0">
                  <a:latin typeface="+mn-ea"/>
                </a:rPr>
                <a:t>  (</a:t>
              </a:r>
              <a:r>
                <a:rPr lang="ko-KR" altLang="en-US" sz="1000" dirty="0" err="1" smtClean="0">
                  <a:latin typeface="+mn-ea"/>
                </a:rPr>
                <a:t>도어락</a:t>
              </a:r>
              <a:r>
                <a:rPr lang="ko-KR" altLang="en-US" sz="1000" dirty="0" smtClean="0">
                  <a:latin typeface="+mn-ea"/>
                </a:rPr>
                <a:t> 관리 시스템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8" name="Picture 2" descr="N:\제이드솔루션_신\자료실\특허증\특허증(호텔의 도어락관리시스템)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628330" y="1007729"/>
              <a:ext cx="1476756" cy="204884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</p:grpSp>
      <p:grpSp>
        <p:nvGrpSpPr>
          <p:cNvPr id="38" name="그룹 37"/>
          <p:cNvGrpSpPr/>
          <p:nvPr/>
        </p:nvGrpSpPr>
        <p:grpSpPr>
          <a:xfrm>
            <a:off x="7358082" y="1071546"/>
            <a:ext cx="1571636" cy="2620346"/>
            <a:chOff x="7358082" y="928670"/>
            <a:chExt cx="1571636" cy="2620346"/>
          </a:xfrm>
        </p:grpSpPr>
        <p:sp>
          <p:nvSpPr>
            <p:cNvPr id="8" name="직사각형 7"/>
            <p:cNvSpPr/>
            <p:nvPr/>
          </p:nvSpPr>
          <p:spPr>
            <a:xfrm>
              <a:off x="7358082" y="928670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58082" y="3148906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특허증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en-US" altLang="ko-KR" sz="1000" dirty="0" smtClean="0">
                  <a:latin typeface="+mn-ea"/>
                </a:rPr>
                <a:t>  (</a:t>
              </a:r>
              <a:r>
                <a:rPr lang="ko-KR" altLang="en-US" sz="1000" dirty="0" smtClean="0">
                  <a:latin typeface="+mn-ea"/>
                </a:rPr>
                <a:t>대기표 운용 시스템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9" name="Picture 9" descr="E:\법인관리\특허증\특허증(대기표운용시스템) 00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29520" y="1000108"/>
              <a:ext cx="1428760" cy="20717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36" name="그룹 35"/>
          <p:cNvGrpSpPr/>
          <p:nvPr/>
        </p:nvGrpSpPr>
        <p:grpSpPr>
          <a:xfrm>
            <a:off x="3786182" y="1071546"/>
            <a:ext cx="1571636" cy="2620346"/>
            <a:chOff x="3786182" y="928670"/>
            <a:chExt cx="1571636" cy="2620346"/>
          </a:xfrm>
        </p:grpSpPr>
        <p:sp>
          <p:nvSpPr>
            <p:cNvPr id="6" name="직사각형 5"/>
            <p:cNvSpPr/>
            <p:nvPr/>
          </p:nvSpPr>
          <p:spPr>
            <a:xfrm>
              <a:off x="3786182" y="928670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86182" y="3148906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 특허증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en-US" altLang="ko-KR" sz="1000" dirty="0" smtClean="0">
                  <a:latin typeface="+mn-ea"/>
                </a:rPr>
                <a:t>  (</a:t>
              </a:r>
              <a:r>
                <a:rPr lang="ko-KR" altLang="en-US" sz="1000" dirty="0" smtClean="0">
                  <a:latin typeface="+mn-ea"/>
                </a:rPr>
                <a:t>자동 발권 시스템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30" name="Picture 2" descr="C:\Users\Administrator\Desktop\제이드 출력물\제이드솔루션 제안서\특허증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7620" y="1000108"/>
              <a:ext cx="1428760" cy="207170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</p:grpSp>
      <p:grpSp>
        <p:nvGrpSpPr>
          <p:cNvPr id="34" name="그룹 33"/>
          <p:cNvGrpSpPr/>
          <p:nvPr/>
        </p:nvGrpSpPr>
        <p:grpSpPr>
          <a:xfrm>
            <a:off x="214282" y="1071546"/>
            <a:ext cx="1571636" cy="2614688"/>
            <a:chOff x="214282" y="928670"/>
            <a:chExt cx="1571636" cy="2614688"/>
          </a:xfrm>
        </p:grpSpPr>
        <p:sp>
          <p:nvSpPr>
            <p:cNvPr id="5" name="직사각형 4"/>
            <p:cNvSpPr/>
            <p:nvPr/>
          </p:nvSpPr>
          <p:spPr>
            <a:xfrm>
              <a:off x="214282" y="928670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4282" y="3143248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특허증</a:t>
              </a:r>
              <a:r>
                <a:rPr lang="en-US" altLang="ko-KR" sz="1000" dirty="0" smtClean="0">
                  <a:latin typeface="+mn-ea"/>
                </a:rPr>
                <a:t> (</a:t>
              </a:r>
              <a:r>
                <a:rPr lang="ko-KR" altLang="en-US" sz="1000" dirty="0" smtClean="0">
                  <a:latin typeface="+mn-ea"/>
                </a:rPr>
                <a:t>무선통신에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en-US" altLang="ko-KR" sz="1000" dirty="0" smtClean="0">
                  <a:latin typeface="+mn-ea"/>
                </a:rPr>
                <a:t>  </a:t>
              </a:r>
              <a:r>
                <a:rPr lang="ko-KR" altLang="en-US" sz="1000" dirty="0" smtClean="0">
                  <a:latin typeface="+mn-ea"/>
                </a:rPr>
                <a:t>의한 객실관리 시스템</a:t>
              </a:r>
              <a:r>
                <a:rPr lang="en-US" altLang="ko-KR" sz="1000" dirty="0" smtClean="0">
                  <a:latin typeface="+mn-ea"/>
                </a:rPr>
                <a:t>)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31" name="Picture 9" descr="C:\Users\user\Desktop\20160212154352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8100" y="992488"/>
              <a:ext cx="1428760" cy="207170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43" name="그룹 42"/>
          <p:cNvGrpSpPr/>
          <p:nvPr/>
        </p:nvGrpSpPr>
        <p:grpSpPr>
          <a:xfrm>
            <a:off x="7358082" y="3857628"/>
            <a:ext cx="1571636" cy="2614688"/>
            <a:chOff x="7358082" y="3714752"/>
            <a:chExt cx="1571636" cy="2614688"/>
          </a:xfrm>
        </p:grpSpPr>
        <p:sp>
          <p:nvSpPr>
            <p:cNvPr id="13" name="직사각형 12"/>
            <p:cNvSpPr/>
            <p:nvPr/>
          </p:nvSpPr>
          <p:spPr>
            <a:xfrm>
              <a:off x="7358082" y="3714752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58082" y="5929330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ISO 14001:2015</a:t>
              </a:r>
              <a:br>
                <a:rPr lang="en-US" altLang="ko-KR" sz="1000" dirty="0" smtClean="0">
                  <a:latin typeface="+mn-ea"/>
                </a:rPr>
              </a:br>
              <a:r>
                <a:rPr lang="ko-KR" altLang="en-US" sz="1000" dirty="0" smtClean="0">
                  <a:latin typeface="+mn-ea"/>
                </a:rPr>
                <a:t>인증서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29520" y="3786190"/>
              <a:ext cx="1440000" cy="208761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40" name="그룹 39"/>
          <p:cNvGrpSpPr/>
          <p:nvPr/>
        </p:nvGrpSpPr>
        <p:grpSpPr>
          <a:xfrm>
            <a:off x="2000232" y="3857628"/>
            <a:ext cx="1571636" cy="2623739"/>
            <a:chOff x="2000232" y="3714752"/>
            <a:chExt cx="1571636" cy="2623739"/>
          </a:xfrm>
        </p:grpSpPr>
        <p:sp>
          <p:nvSpPr>
            <p:cNvPr id="14" name="직사각형 13"/>
            <p:cNvSpPr/>
            <p:nvPr/>
          </p:nvSpPr>
          <p:spPr>
            <a:xfrm>
              <a:off x="2000232" y="3714752"/>
              <a:ext cx="1571636" cy="2214578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00232" y="5938381"/>
              <a:ext cx="157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00" dirty="0" smtClean="0">
                  <a:latin typeface="+mn-ea"/>
                </a:rPr>
                <a:t>▲</a:t>
              </a:r>
              <a:r>
                <a:rPr lang="en-US" altLang="ko-KR" sz="1000" dirty="0" smtClean="0">
                  <a:latin typeface="+mn-ea"/>
                </a:rPr>
                <a:t> </a:t>
              </a:r>
              <a:r>
                <a:rPr lang="ko-KR" altLang="en-US" sz="1000" dirty="0" smtClean="0">
                  <a:latin typeface="+mn-ea"/>
                </a:rPr>
                <a:t>연구</a:t>
              </a:r>
              <a:r>
                <a:rPr lang="en-US" altLang="ko-KR" sz="1000" dirty="0" smtClean="0">
                  <a:latin typeface="+mn-ea"/>
                </a:rPr>
                <a:t>/</a:t>
              </a:r>
              <a:r>
                <a:rPr lang="ko-KR" altLang="en-US" sz="1000" dirty="0" smtClean="0">
                  <a:latin typeface="+mn-ea"/>
                </a:rPr>
                <a:t>개발 전담부서</a:t>
              </a:r>
              <a:endParaRPr lang="en-US" altLang="ko-KR" sz="1000" dirty="0" smtClean="0">
                <a:latin typeface="+mn-ea"/>
              </a:endParaRPr>
            </a:p>
            <a:p>
              <a:pPr algn="ctr"/>
              <a:r>
                <a:rPr lang="ko-KR" altLang="en-US" sz="1000" dirty="0" smtClean="0">
                  <a:latin typeface="+mn-ea"/>
                </a:rPr>
                <a:t>인정서</a:t>
              </a:r>
              <a:endParaRPr lang="ko-KR" altLang="en-US" sz="1000" dirty="0">
                <a:latin typeface="+mn-ea"/>
              </a:endParaRPr>
            </a:p>
          </p:txBody>
        </p:sp>
        <p:pic>
          <p:nvPicPr>
            <p:cNvPr id="33" name="Picture 2" descr="N:\제이드솔루션\연구소\연구개발전담부서인정서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071670" y="3786190"/>
              <a:ext cx="1428760" cy="2080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2"/>
          <p:cNvSpPr>
            <a:spLocks noChangeArrowheads="1"/>
          </p:cNvSpPr>
          <p:nvPr/>
        </p:nvSpPr>
        <p:spPr bwMode="auto">
          <a:xfrm>
            <a:off x="285720" y="1071546"/>
            <a:ext cx="8709025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ko-KR" altLang="en-US" sz="1300" dirty="0" smtClean="0">
                <a:latin typeface="+mn-ea"/>
                <a:ea typeface="+mn-ea"/>
              </a:rPr>
              <a:t>■ 기존 숙박시설의 솔루션공사는 </a:t>
            </a:r>
            <a:r>
              <a:rPr lang="ko-KR" altLang="en-US" sz="1300" dirty="0" err="1" smtClean="0">
                <a:latin typeface="+mn-ea"/>
                <a:ea typeface="+mn-ea"/>
              </a:rPr>
              <a:t>인디게이트</a:t>
            </a:r>
            <a:r>
              <a:rPr lang="en-US" altLang="ko-KR" sz="1300" dirty="0" smtClean="0">
                <a:latin typeface="+mn-ea"/>
                <a:ea typeface="+mn-ea"/>
              </a:rPr>
              <a:t>, </a:t>
            </a:r>
            <a:r>
              <a:rPr lang="ko-KR" altLang="en-US" sz="1300" dirty="0" smtClean="0">
                <a:latin typeface="+mn-ea"/>
                <a:ea typeface="+mn-ea"/>
              </a:rPr>
              <a:t>카드키홀더와 컨트롤 박스가 각 객실에 설치되어야 함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ko-KR" altLang="en-US" sz="1300" dirty="0" smtClean="0">
                <a:latin typeface="+mn-ea"/>
                <a:ea typeface="+mn-ea"/>
              </a:rPr>
              <a:t>■ 각 객실의 컨트롤 박스를 모두 연결하는 배선공사와 객실과 </a:t>
            </a:r>
            <a:r>
              <a:rPr lang="en-US" altLang="ko-KR" sz="1300" dirty="0" smtClean="0">
                <a:latin typeface="+mn-ea"/>
                <a:ea typeface="+mn-ea"/>
              </a:rPr>
              <a:t>Information</a:t>
            </a:r>
            <a:r>
              <a:rPr lang="ko-KR" altLang="en-US" sz="1300" dirty="0" smtClean="0">
                <a:latin typeface="+mn-ea"/>
                <a:ea typeface="+mn-ea"/>
              </a:rPr>
              <a:t>간의 통신선로 공사필요</a:t>
            </a:r>
            <a:r>
              <a:rPr lang="en-US" altLang="ko-KR" sz="1300" dirty="0" smtClean="0">
                <a:latin typeface="+mn-ea"/>
                <a:ea typeface="+mn-ea"/>
              </a:rPr>
              <a:t>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ko-KR" altLang="en-US" sz="1300" dirty="0" smtClean="0">
                <a:latin typeface="+mn-ea"/>
                <a:ea typeface="+mn-ea"/>
              </a:rPr>
              <a:t>■ 각 제품의 가격은 워낙 경쟁이 치열하여 회사마다의 차이는 있겠으나</a:t>
            </a:r>
            <a:r>
              <a:rPr lang="en-US" altLang="ko-KR" sz="1300" dirty="0" smtClean="0">
                <a:latin typeface="+mn-ea"/>
                <a:ea typeface="+mn-ea"/>
              </a:rPr>
              <a:t>, </a:t>
            </a:r>
            <a:r>
              <a:rPr lang="ko-KR" altLang="en-US" sz="1300" dirty="0" smtClean="0">
                <a:latin typeface="+mn-ea"/>
                <a:ea typeface="+mn-ea"/>
              </a:rPr>
              <a:t>대부분 저렴한 평이긴 하나</a:t>
            </a:r>
            <a:r>
              <a:rPr lang="en-US" altLang="ko-KR" sz="1300" dirty="0" smtClean="0">
                <a:latin typeface="+mn-ea"/>
                <a:ea typeface="+mn-ea"/>
              </a:rPr>
              <a:t>,</a:t>
            </a:r>
            <a:r>
              <a:rPr lang="ko-KR" altLang="en-US" sz="1300" dirty="0" smtClean="0">
                <a:latin typeface="+mn-ea"/>
                <a:ea typeface="+mn-ea"/>
              </a:rPr>
              <a:t> 각</a:t>
            </a:r>
            <a:endParaRPr lang="en-US" altLang="ko-KR" sz="1300" dirty="0" smtClean="0">
              <a:latin typeface="+mn-ea"/>
              <a:ea typeface="+mn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ko-KR" sz="1300" dirty="0" smtClean="0">
                <a:latin typeface="+mn-ea"/>
                <a:ea typeface="+mn-ea"/>
              </a:rPr>
              <a:t>   </a:t>
            </a:r>
            <a:r>
              <a:rPr lang="ko-KR" altLang="en-US" sz="1300" dirty="0" smtClean="0">
                <a:latin typeface="+mn-ea"/>
                <a:ea typeface="+mn-ea"/>
              </a:rPr>
              <a:t>회사별로 시스템의 변형을 주어 공사 시 마다 새로이 통신 선로공사를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ko-KR" altLang="en-US" sz="1300" dirty="0" err="1" smtClean="0">
                <a:latin typeface="+mn-ea"/>
                <a:ea typeface="+mn-ea"/>
              </a:rPr>
              <a:t>하려하여</a:t>
            </a:r>
            <a:r>
              <a:rPr lang="ko-KR" altLang="en-US" sz="1300" dirty="0" smtClean="0">
                <a:latin typeface="+mn-ea"/>
                <a:ea typeface="+mn-ea"/>
              </a:rPr>
              <a:t> 과도한 공사비용이 청구</a:t>
            </a:r>
            <a:r>
              <a:rPr lang="en-US" altLang="ko-KR" sz="1300" dirty="0" smtClean="0">
                <a:latin typeface="+mn-ea"/>
                <a:ea typeface="+mn-ea"/>
              </a:rPr>
              <a:t>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ko-KR" altLang="en-US" sz="1300" dirty="0" smtClean="0">
                <a:latin typeface="+mn-ea"/>
                <a:ea typeface="+mn-ea"/>
              </a:rPr>
              <a:t>■</a:t>
            </a:r>
            <a:r>
              <a:rPr lang="en-US" altLang="ko-KR" sz="1300" dirty="0" smtClean="0">
                <a:latin typeface="+mn-ea"/>
                <a:ea typeface="+mn-ea"/>
              </a:rPr>
              <a:t> </a:t>
            </a:r>
            <a:r>
              <a:rPr lang="ko-KR" altLang="en-US" sz="1300" dirty="0" smtClean="0">
                <a:latin typeface="+mn-ea"/>
                <a:ea typeface="+mn-ea"/>
              </a:rPr>
              <a:t>기존 </a:t>
            </a:r>
            <a:r>
              <a:rPr lang="ko-KR" altLang="en-US" sz="1300" dirty="0" err="1" smtClean="0">
                <a:latin typeface="+mn-ea"/>
                <a:ea typeface="+mn-ea"/>
              </a:rPr>
              <a:t>키텍</a:t>
            </a:r>
            <a:r>
              <a:rPr lang="ko-KR" altLang="en-US" sz="1300" dirty="0" smtClean="0">
                <a:latin typeface="+mn-ea"/>
                <a:ea typeface="+mn-ea"/>
              </a:rPr>
              <a:t> 시스템은 리 모델링 공사 시 휴업으로 경제적 손실 발생 </a:t>
            </a:r>
          </a:p>
        </p:txBody>
      </p:sp>
      <p:pic>
        <p:nvPicPr>
          <p:cNvPr id="6" name="_x241246832" descr="EMB0000475424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857496"/>
            <a:ext cx="8921750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기존의 객실관리 시스템</a:t>
            </a:r>
            <a:endParaRPr lang="en-US" altLang="ko-KR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9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자사의 객실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</a:rPr>
              <a:t> 구성도</a:t>
            </a:r>
            <a:endParaRPr lang="en-US" altLang="ko-KR" sz="1400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928670"/>
            <a:ext cx="6215106" cy="55721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357422" y="4572008"/>
            <a:ext cx="642942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500570"/>
            <a:ext cx="45717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자사의 무선 객실관리 시스템의 개요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+mn-ea"/>
                <a:ea typeface="+mn-ea"/>
              </a:rPr>
              <a:t>무액정형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)</a:t>
            </a:r>
            <a:endParaRPr lang="en-US" altLang="ko-KR" sz="1400" b="1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23528" y="980728"/>
          <a:ext cx="8424936" cy="5274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4286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427204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원가 절감 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인디게이트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컨트롤박스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카드 키홀더를 배선 연결 없이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하나의 제품으로 통합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에너지 절약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객실의 전기 컨트롤 기능 내장으로 객실의 비 상시 전원 차단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매출의 투명성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퇴실 로그의 열람 및 분석이 가능하여 횡령의 원천 차단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강력한 무선신호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고감도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Wi-Fi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안테나 설치로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끊김없는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무선신호를 송출하여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보다 안정적인 소프트웨어 운영 가능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깔끔한 인테리어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기존의 인테리어를 해치는 배선라인을 전용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판넬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제작으로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깔끔한 선처리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각 시설의 홍보효과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무선 스마트 </a:t>
                      </a:r>
                      <a:r>
                        <a:rPr lang="ko-KR" altLang="en-US" sz="1300" b="1" dirty="0" err="1" smtClean="0">
                          <a:latin typeface="+mn-ea"/>
                          <a:ea typeface="+mn-ea"/>
                        </a:rPr>
                        <a:t>키텍이란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숙박시설등의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객실단말기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키텍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와 중앙의 관리장치를 배선라인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없이 정보 교환이 가능하여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기존설치시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필수요소인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관로공사를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없애 설치비용을 획기적으로 줄일 수 있고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객실당 공사로 휴업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없이 설치가 가능하여 업주의 영업력을 극대화 할 수 있는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숙박시설 등의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IT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기기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12772" y="5825985"/>
            <a:ext cx="2059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>
                <a:latin typeface="+mn-ea"/>
              </a:rPr>
              <a:t>&lt;4</a:t>
            </a:r>
            <a:r>
              <a:rPr lang="ko-KR" altLang="en-US" sz="1000" b="1" dirty="0" smtClean="0">
                <a:latin typeface="+mn-ea"/>
              </a:rPr>
              <a:t>가지 </a:t>
            </a:r>
            <a:r>
              <a:rPr lang="en-US" altLang="ko-KR" sz="1000" b="1" dirty="0" smtClean="0">
                <a:latin typeface="+mn-ea"/>
              </a:rPr>
              <a:t>Type&gt;</a:t>
            </a:r>
            <a:endParaRPr lang="ko-KR" altLang="en-US" sz="1000" b="1" dirty="0">
              <a:latin typeface="+mn-ea"/>
            </a:endParaRPr>
          </a:p>
        </p:txBody>
      </p:sp>
      <p:sp>
        <p:nvSpPr>
          <p:cNvPr id="9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026" name="Picture 2" descr="C:\Users\Administrator\Creative Cloud Files\1x\자산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814" y="1785926"/>
            <a:ext cx="1954670" cy="1824059"/>
          </a:xfrm>
          <a:prstGeom prst="rect">
            <a:avLst/>
          </a:prstGeom>
          <a:noFill/>
        </p:spPr>
      </p:pic>
      <p:pic>
        <p:nvPicPr>
          <p:cNvPr id="1027" name="Picture 3" descr="C:\Users\Administrator\Desktop\1x\자산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3914" y="1831927"/>
            <a:ext cx="1643074" cy="1648799"/>
          </a:xfrm>
          <a:prstGeom prst="rect">
            <a:avLst/>
          </a:prstGeom>
          <a:noFill/>
        </p:spPr>
      </p:pic>
      <p:pic>
        <p:nvPicPr>
          <p:cNvPr id="1029" name="Picture 5" descr="C:\Users\Administrator\Desktop\1x\자산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728" y="3844247"/>
            <a:ext cx="1803698" cy="1799331"/>
          </a:xfrm>
          <a:prstGeom prst="rect">
            <a:avLst/>
          </a:prstGeom>
          <a:noFill/>
        </p:spPr>
      </p:pic>
      <p:pic>
        <p:nvPicPr>
          <p:cNvPr id="1030" name="Picture 6" descr="C:\Users\Administrator\Desktop\1x\자산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32" y="3823731"/>
            <a:ext cx="1915628" cy="1819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자사의 무선 객실관리 시스템의 개요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+mn-ea"/>
                <a:ea typeface="+mn-ea"/>
              </a:rPr>
              <a:t>무액정형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323528" y="980728"/>
          <a:ext cx="8424936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4596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4580939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en-US" altLang="ko-KR" sz="1500" b="1" dirty="0" smtClean="0">
                          <a:latin typeface="+mn-ea"/>
                          <a:ea typeface="+mn-ea"/>
                        </a:rPr>
                        <a:t>Key Holder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스펙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정리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제원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: 62(W) * 33(H) * 17(D)mm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모듈동작전원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DC 5V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소비전류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10mA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카드 감지방식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적외선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반사형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en-US" altLang="ko-KR" sz="1500" b="1" dirty="0" smtClean="0">
                          <a:latin typeface="+mn-ea"/>
                          <a:ea typeface="+mn-ea"/>
                        </a:rPr>
                        <a:t>Main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500" b="1" dirty="0" smtClean="0">
                          <a:latin typeface="+mn-ea"/>
                          <a:ea typeface="+mn-ea"/>
                        </a:rPr>
                        <a:t>Controller </a:t>
                      </a:r>
                      <a:r>
                        <a:rPr lang="ko-KR" altLang="en-US" sz="1500" b="1" dirty="0" err="1" smtClean="0">
                          <a:latin typeface="+mn-ea"/>
                          <a:ea typeface="+mn-ea"/>
                        </a:rPr>
                        <a:t>스펙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 정리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입력전원 </a:t>
                      </a: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– 100V~220Vac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모듈동작전원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DC 5V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최대소비전류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450mA(5V) 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 (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릴레이 동작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Wi-Fi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송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.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수신시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무선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Wi-Fi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모듈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802.11 b/g/n, 2.4GHz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릴레이 정격 출력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– 30A(220V) @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저항성 부하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제원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80(W) * 65(H) * 30(D)mm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■ 객실의 전원공급 </a:t>
                      </a:r>
                      <a:r>
                        <a:rPr lang="en-US" altLang="ko-KR" sz="15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500" b="1" dirty="0" smtClean="0">
                          <a:latin typeface="+mn-ea"/>
                          <a:ea typeface="+mn-ea"/>
                        </a:rPr>
                        <a:t>인터넷 단절시도 가능</a:t>
                      </a:r>
                      <a:r>
                        <a:rPr lang="en-US" altLang="ko-KR" sz="15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ko-KR" altLang="en-US" sz="1500" b="1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인터넷 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(Wi-Fi)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단절시에도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100" baseline="0" dirty="0" err="1" smtClean="0">
                          <a:latin typeface="+mn-ea"/>
                          <a:ea typeface="+mn-ea"/>
                        </a:rPr>
                        <a:t>객실내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 전원공급에 끊김이 없어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100" baseline="0" dirty="0" smtClean="0">
                          <a:latin typeface="+mn-ea"/>
                          <a:ea typeface="+mn-ea"/>
                        </a:rPr>
                        <a:t>고객이 불편함 없이 이용이 가능하여 기존 시스템과의 차별성</a:t>
                      </a:r>
                      <a:endParaRPr lang="en-US" altLang="ko-KR" sz="1100" baseline="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N:\제이드솔루션_신\이미지\JD-100MV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29731"/>
            <a:ext cx="1489034" cy="2952328"/>
          </a:xfrm>
          <a:prstGeom prst="rect">
            <a:avLst/>
          </a:prstGeom>
          <a:noFill/>
        </p:spPr>
      </p:pic>
      <p:pic>
        <p:nvPicPr>
          <p:cNvPr id="5" name="Picture 3" descr="N:\제이드솔루션_신\이미지\팜스빌리지-수정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884433"/>
            <a:ext cx="1872208" cy="374661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7824" y="5703059"/>
            <a:ext cx="1000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/>
              <a:t>&lt;</a:t>
            </a:r>
            <a:r>
              <a:rPr lang="ko-KR" altLang="en-US" sz="1000" b="1" dirty="0" smtClean="0"/>
              <a:t>설치예시</a:t>
            </a:r>
            <a:r>
              <a:rPr lang="en-US" altLang="ko-KR" sz="1000" b="1" dirty="0" smtClean="0"/>
              <a:t>&gt;</a:t>
            </a:r>
            <a:endParaRPr lang="ko-KR" altLang="en-US" sz="1000" b="1" dirty="0"/>
          </a:p>
        </p:txBody>
      </p:sp>
      <p:sp>
        <p:nvSpPr>
          <p:cNvPr id="9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자사의 무선 객실관리 시스템의 개요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 err="1" smtClean="0">
                <a:solidFill>
                  <a:srgbClr val="0070C0"/>
                </a:solidFill>
                <a:latin typeface="+mn-ea"/>
                <a:ea typeface="+mn-ea"/>
              </a:rPr>
              <a:t>액정형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, 2018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년 개발완료 예정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323528" y="980728"/>
          <a:ext cx="8424936" cy="550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4286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Image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Description</a:t>
                      </a:r>
                      <a:endParaRPr lang="ko-KR" altLang="en-US" dirty="0"/>
                    </a:p>
                  </a:txBody>
                  <a:tcPr/>
                </a:tc>
              </a:tr>
              <a:tr h="4272045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원가 절감 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인디게이트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컨트롤박스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카드 키홀더를 배선 연결 없이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하나의 제품으로 통합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■ 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에너지 절약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객실의 전기 컨트롤 기능 내장으로 객실의 비 상시 전원 차단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매출의 투명성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입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퇴실 로그의 열람 및 분석이 가능하여 횡령의 원천 차단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강력한 무선신호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고감도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Wi-Fi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안테나 설치로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끊김없는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무선신호를 송출하여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보다 안정적인 소프트웨어 운영 가능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깔끔한 인테리어 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기존의 인테리어를 해치는 배선라인을 전용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판넬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제작으로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깔끔한 선처리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&amp;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각 시설의 홍보효과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■ 무선 스마트 </a:t>
                      </a:r>
                      <a:r>
                        <a:rPr lang="ko-KR" altLang="en-US" sz="1300" b="1" dirty="0" err="1" smtClean="0">
                          <a:latin typeface="+mn-ea"/>
                          <a:ea typeface="+mn-ea"/>
                        </a:rPr>
                        <a:t>키텍</a:t>
                      </a:r>
                      <a:r>
                        <a:rPr lang="ko-KR" altLang="en-US" sz="1300" b="1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300" b="1" dirty="0" err="1" smtClean="0">
                          <a:latin typeface="+mn-ea"/>
                          <a:ea typeface="+mn-ea"/>
                        </a:rPr>
                        <a:t>액정형이란</a:t>
                      </a:r>
                      <a:r>
                        <a:rPr lang="en-US" altLang="ko-KR" sz="1300" b="1" dirty="0" smtClean="0">
                          <a:latin typeface="+mn-ea"/>
                          <a:ea typeface="+mn-ea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  <a:buFontTx/>
                        <a:buChar char="-"/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객실단말기에 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액정장치를 추가하여 다양한 정보를 제공하여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buFontTx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고객의 편의성을 극대화 할 수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 있는 숙박시설 등의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IT</a:t>
                      </a:r>
                      <a:r>
                        <a:rPr lang="ko-KR" altLang="en-US" sz="1000" baseline="0" dirty="0" smtClean="0">
                          <a:latin typeface="+mn-ea"/>
                          <a:ea typeface="+mn-ea"/>
                        </a:rPr>
                        <a:t>기기</a:t>
                      </a:r>
                      <a:endParaRPr lang="en-US" altLang="ko-KR" sz="1000" baseline="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숙박시설등의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객실단말기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키텍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)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와 중앙의 관리장치를 배선라인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없이 정보 교환이 가능하여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기존설치시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필수요소인 </a:t>
                      </a:r>
                      <a:r>
                        <a:rPr lang="ko-KR" altLang="en-US" sz="1000" dirty="0" err="1" smtClean="0">
                          <a:latin typeface="+mn-ea"/>
                          <a:ea typeface="+mn-ea"/>
                        </a:rPr>
                        <a:t>관로공사를</a:t>
                      </a:r>
                      <a:endParaRPr lang="ko-KR" altLang="en-US" sz="100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없애 설치비용을 획기적으로 줄일 수 있고</a:t>
                      </a: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객실당 공사로 휴업</a:t>
                      </a:r>
                    </a:p>
                    <a:p>
                      <a:pPr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  없이 설치가 가능</a:t>
                      </a:r>
                      <a:endParaRPr lang="en-US" altLang="ko-KR" sz="10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그룹 10"/>
          <p:cNvGrpSpPr/>
          <p:nvPr/>
        </p:nvGrpSpPr>
        <p:grpSpPr>
          <a:xfrm>
            <a:off x="539552" y="2564904"/>
            <a:ext cx="1656184" cy="2664296"/>
            <a:chOff x="636428" y="2765057"/>
            <a:chExt cx="1466230" cy="2290576"/>
          </a:xfrm>
        </p:grpSpPr>
        <p:pic>
          <p:nvPicPr>
            <p:cNvPr id="9" name="Picture 2" descr="C:\Users\user\Desktop\2016030112325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6428" y="2765057"/>
              <a:ext cx="1466230" cy="229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C:\Users\user\Downloads\Screenshot_2014-04-05-10-56-49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3140968"/>
              <a:ext cx="1073887" cy="1623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180" y="1905422"/>
            <a:ext cx="1872208" cy="375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987824" y="5775067"/>
            <a:ext cx="1000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dirty="0" smtClean="0"/>
              <a:t>&lt;</a:t>
            </a:r>
            <a:r>
              <a:rPr lang="ko-KR" altLang="en-US" sz="1000" b="1" dirty="0" smtClean="0"/>
              <a:t>설치예시</a:t>
            </a:r>
            <a:r>
              <a:rPr lang="en-US" altLang="ko-KR" sz="1000" b="1" dirty="0" smtClean="0"/>
              <a:t>&gt;</a:t>
            </a:r>
            <a:endParaRPr lang="ko-KR" altLang="en-US" sz="1000" b="1" dirty="0"/>
          </a:p>
        </p:txBody>
      </p:sp>
      <p:sp>
        <p:nvSpPr>
          <p:cNvPr id="12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428604"/>
            <a:ext cx="8702675" cy="4542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b="1" dirty="0">
                <a:solidFill>
                  <a:srgbClr val="0070C0"/>
                </a:solidFill>
                <a:latin typeface="+mn-ea"/>
                <a:ea typeface="+mn-ea"/>
              </a:rPr>
              <a:t>■ 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무선 플러그 </a:t>
            </a:r>
            <a:r>
              <a:rPr lang="ko-KR" altLang="en-US" b="1" dirty="0" err="1" smtClean="0">
                <a:solidFill>
                  <a:srgbClr val="0070C0"/>
                </a:solidFill>
                <a:latin typeface="+mn-ea"/>
                <a:ea typeface="+mn-ea"/>
              </a:rPr>
              <a:t>키텍시스템의</a:t>
            </a:r>
            <a:r>
              <a:rPr lang="ko-KR" altLang="en-US" b="1" dirty="0" smtClean="0">
                <a:solidFill>
                  <a:srgbClr val="0070C0"/>
                </a:solidFill>
                <a:latin typeface="+mn-ea"/>
                <a:ea typeface="+mn-ea"/>
              </a:rPr>
              <a:t> 개요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(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신제품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, 2018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년 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4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  <a:ea typeface="+mn-ea"/>
              </a:rPr>
              <a:t>월 개발완료 예정</a:t>
            </a:r>
            <a:r>
              <a:rPr lang="en-US" altLang="ko-KR" sz="1400" b="1" dirty="0" smtClean="0">
                <a:solidFill>
                  <a:srgbClr val="0070C0"/>
                </a:solidFill>
                <a:latin typeface="+mn-ea"/>
                <a:ea typeface="+mn-ea"/>
              </a:rPr>
              <a:t>)</a:t>
            </a:r>
          </a:p>
        </p:txBody>
      </p:sp>
      <p:pic>
        <p:nvPicPr>
          <p:cNvPr id="14" name="Picture 18" descr="C:\Users\user\AppData\Local\Microsoft\Windows\Temporary Internet Files\Content.IE5\VA5KM8LD\electric-161120_960_72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188" y="1428736"/>
            <a:ext cx="226418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2" descr="C:\Users\user\AppData\Local\Microsoft\Windows\Temporary Internet Files\Content.IE5\YHXL7JJM\001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896" y="5072062"/>
            <a:ext cx="1116012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C:\Users\user\AppData\Local\Microsoft\Windows\Temporary Internet Files\Content.IE5\5UGZGH9R\PCB_Spectrum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1154" y="4572008"/>
            <a:ext cx="103807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9" descr="C:\Users\user\Desktop\swithkeyt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6981" y="1285875"/>
            <a:ext cx="14525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0" descr="C:\Users\user\AppData\Local\Microsoft\Windows\Temporary Internet Files\Content.IE5\YHXL7JJM\computer-server-1419138_960_72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018" y="4765675"/>
            <a:ext cx="1381125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1" descr="C:\Users\user\AppData\Local\Microsoft\Windows\Temporary Internet Files\Content.IE5\8SYG932D\01_4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5831" y="4697412"/>
            <a:ext cx="16065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직선 화살표 연결선 21"/>
          <p:cNvCxnSpPr/>
          <p:nvPr/>
        </p:nvCxnSpPr>
        <p:spPr>
          <a:xfrm flipV="1">
            <a:off x="4244181" y="2586037"/>
            <a:ext cx="129698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>
            <a:off x="4818856" y="2717800"/>
            <a:ext cx="0" cy="21066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 flipH="1">
            <a:off x="3613943" y="5576887"/>
            <a:ext cx="3968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>
            <a:off x="1724818" y="5592762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454533" y="2224081"/>
            <a:ext cx="1189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sz="1200" dirty="0">
                <a:latin typeface="+mn-ea"/>
                <a:ea typeface="+mn-ea"/>
              </a:rPr>
              <a:t>무선송출</a:t>
            </a: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2353468" y="6035675"/>
            <a:ext cx="11747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r>
              <a:rPr lang="ko-KR" altLang="en-US" sz="1000" dirty="0" smtClean="0">
                <a:latin typeface="+mn-ea"/>
              </a:rPr>
              <a:t>▲ </a:t>
            </a:r>
            <a:r>
              <a:rPr lang="ko-KR" altLang="en-US" sz="1000" dirty="0" err="1" smtClean="0">
                <a:latin typeface="+mn-ea"/>
                <a:ea typeface="+mn-ea"/>
              </a:rPr>
              <a:t>인터넷망</a:t>
            </a:r>
            <a:endParaRPr lang="ko-KR" altLang="en-US" sz="1000" dirty="0">
              <a:latin typeface="+mn-ea"/>
              <a:ea typeface="+mn-ea"/>
            </a:endParaRPr>
          </a:p>
        </p:txBody>
      </p:sp>
      <p:sp>
        <p:nvSpPr>
          <p:cNvPr id="29" name="TextBox 42"/>
          <p:cNvSpPr txBox="1">
            <a:spLocks noChangeArrowheads="1"/>
          </p:cNvSpPr>
          <p:nvPr/>
        </p:nvSpPr>
        <p:spPr bwMode="auto">
          <a:xfrm>
            <a:off x="3671896" y="6030912"/>
            <a:ext cx="2114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r>
              <a:rPr lang="ko-KR" altLang="en-US" sz="1000" dirty="0" smtClean="0">
                <a:latin typeface="+mn-ea"/>
                <a:ea typeface="+mn-ea"/>
              </a:rPr>
              <a:t>▲ 숙박시설 </a:t>
            </a:r>
            <a:r>
              <a:rPr lang="ko-KR" altLang="en-US" sz="1000" dirty="0">
                <a:latin typeface="+mn-ea"/>
                <a:ea typeface="+mn-ea"/>
              </a:rPr>
              <a:t>전용 공유기</a:t>
            </a:r>
            <a:r>
              <a:rPr lang="en-US" altLang="ko-KR" sz="1000" dirty="0">
                <a:latin typeface="+mn-ea"/>
                <a:ea typeface="+mn-ea"/>
              </a:rPr>
              <a:t>(</a:t>
            </a:r>
            <a:r>
              <a:rPr lang="ko-KR" altLang="en-US" sz="1000" dirty="0">
                <a:latin typeface="+mn-ea"/>
                <a:ea typeface="+mn-ea"/>
              </a:rPr>
              <a:t>자사</a:t>
            </a:r>
            <a:r>
              <a:rPr lang="en-US" altLang="ko-KR" sz="1000" dirty="0">
                <a:latin typeface="+mn-ea"/>
                <a:ea typeface="+mn-ea"/>
              </a:rPr>
              <a:t>)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</a:p>
        </p:txBody>
      </p:sp>
      <p:sp>
        <p:nvSpPr>
          <p:cNvPr id="30" name="TextBox 43"/>
          <p:cNvSpPr txBox="1">
            <a:spLocks noChangeArrowheads="1"/>
          </p:cNvSpPr>
          <p:nvPr/>
        </p:nvSpPr>
        <p:spPr bwMode="auto">
          <a:xfrm>
            <a:off x="5643570" y="6022881"/>
            <a:ext cx="21161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r>
              <a:rPr lang="ko-KR" altLang="en-US" sz="1000" dirty="0" smtClean="0">
                <a:latin typeface="+mn-ea"/>
                <a:ea typeface="+mn-ea"/>
              </a:rPr>
              <a:t>▲ 배전함용 </a:t>
            </a:r>
            <a:r>
              <a:rPr lang="ko-KR" altLang="en-US" sz="1000" dirty="0">
                <a:latin typeface="+mn-ea"/>
                <a:ea typeface="+mn-ea"/>
              </a:rPr>
              <a:t>컨트롤러 </a:t>
            </a:r>
            <a:r>
              <a:rPr lang="en-US" altLang="ko-KR" sz="1000" dirty="0">
                <a:latin typeface="+mn-ea"/>
                <a:ea typeface="+mn-ea"/>
              </a:rPr>
              <a:t>(</a:t>
            </a:r>
            <a:r>
              <a:rPr lang="ko-KR" altLang="en-US" sz="1000" dirty="0">
                <a:latin typeface="+mn-ea"/>
                <a:ea typeface="+mn-ea"/>
              </a:rPr>
              <a:t>자사</a:t>
            </a:r>
            <a:r>
              <a:rPr lang="en-US" altLang="ko-KR" sz="1000" dirty="0">
                <a:latin typeface="+mn-ea"/>
                <a:ea typeface="+mn-ea"/>
              </a:rPr>
              <a:t>)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</a:p>
        </p:txBody>
      </p:sp>
      <p:sp>
        <p:nvSpPr>
          <p:cNvPr id="31" name="TextBox 44"/>
          <p:cNvSpPr txBox="1">
            <a:spLocks noChangeArrowheads="1"/>
          </p:cNvSpPr>
          <p:nvPr/>
        </p:nvSpPr>
        <p:spPr bwMode="auto">
          <a:xfrm>
            <a:off x="6286512" y="3825721"/>
            <a:ext cx="2114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r>
              <a:rPr lang="ko-KR" altLang="en-US" sz="1000" dirty="0" smtClean="0">
                <a:latin typeface="+mn-ea"/>
              </a:rPr>
              <a:t>▲ </a:t>
            </a:r>
            <a:r>
              <a:rPr lang="ko-KR" altLang="en-US" sz="1000" dirty="0" smtClean="0">
                <a:latin typeface="+mn-ea"/>
                <a:ea typeface="+mn-ea"/>
              </a:rPr>
              <a:t>무선 </a:t>
            </a:r>
            <a:r>
              <a:rPr lang="ko-KR" altLang="en-US" sz="1000" dirty="0">
                <a:latin typeface="+mn-ea"/>
                <a:ea typeface="+mn-ea"/>
              </a:rPr>
              <a:t>플러그</a:t>
            </a:r>
            <a:r>
              <a:rPr lang="en-US" altLang="ko-KR" sz="1000" dirty="0">
                <a:latin typeface="+mn-ea"/>
                <a:ea typeface="+mn-ea"/>
              </a:rPr>
              <a:t>(</a:t>
            </a:r>
            <a:r>
              <a:rPr lang="ko-KR" altLang="en-US" sz="1000" dirty="0">
                <a:latin typeface="+mn-ea"/>
                <a:ea typeface="+mn-ea"/>
              </a:rPr>
              <a:t>자사</a:t>
            </a:r>
            <a:r>
              <a:rPr lang="en-US" altLang="ko-KR" sz="1000" dirty="0">
                <a:latin typeface="+mn-ea"/>
                <a:ea typeface="+mn-ea"/>
              </a:rPr>
              <a:t>)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</a:p>
        </p:txBody>
      </p:sp>
      <p:sp>
        <p:nvSpPr>
          <p:cNvPr id="32" name="TextBox 45"/>
          <p:cNvSpPr txBox="1">
            <a:spLocks noChangeArrowheads="1"/>
          </p:cNvSpPr>
          <p:nvPr/>
        </p:nvSpPr>
        <p:spPr bwMode="auto">
          <a:xfrm>
            <a:off x="1459706" y="4011612"/>
            <a:ext cx="21145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pPr algn="ctr"/>
            <a:r>
              <a:rPr lang="ko-KR" altLang="en-US" sz="1000" dirty="0" smtClean="0">
                <a:latin typeface="+mn-ea"/>
              </a:rPr>
              <a:t>▲ </a:t>
            </a:r>
            <a:r>
              <a:rPr lang="ko-KR" altLang="en-US" sz="1000" dirty="0" smtClean="0">
                <a:latin typeface="+mn-ea"/>
                <a:ea typeface="+mn-ea"/>
              </a:rPr>
              <a:t>무선 </a:t>
            </a:r>
            <a:r>
              <a:rPr lang="ko-KR" altLang="en-US" sz="1000" dirty="0">
                <a:latin typeface="+mn-ea"/>
                <a:ea typeface="+mn-ea"/>
              </a:rPr>
              <a:t>키홀더</a:t>
            </a:r>
            <a:r>
              <a:rPr lang="en-US" altLang="ko-KR" sz="1000" dirty="0">
                <a:latin typeface="+mn-ea"/>
                <a:ea typeface="+mn-ea"/>
              </a:rPr>
              <a:t>(</a:t>
            </a:r>
            <a:r>
              <a:rPr lang="ko-KR" altLang="en-US" sz="1000" dirty="0" err="1">
                <a:latin typeface="+mn-ea"/>
                <a:ea typeface="+mn-ea"/>
              </a:rPr>
              <a:t>밧데리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  <a:r>
              <a:rPr lang="en-US" altLang="ko-KR" sz="1000" dirty="0">
                <a:latin typeface="+mn-ea"/>
                <a:ea typeface="+mn-ea"/>
              </a:rPr>
              <a:t>AA</a:t>
            </a:r>
            <a:r>
              <a:rPr lang="ko-KR" altLang="en-US" sz="1000" dirty="0">
                <a:latin typeface="+mn-ea"/>
                <a:ea typeface="+mn-ea"/>
              </a:rPr>
              <a:t>형</a:t>
            </a:r>
            <a:r>
              <a:rPr lang="en-US" altLang="ko-KR" sz="1000" dirty="0">
                <a:latin typeface="+mn-ea"/>
                <a:ea typeface="+mn-ea"/>
              </a:rPr>
              <a:t>2</a:t>
            </a:r>
            <a:r>
              <a:rPr lang="ko-KR" altLang="en-US" sz="1000" dirty="0">
                <a:latin typeface="+mn-ea"/>
                <a:ea typeface="+mn-ea"/>
              </a:rPr>
              <a:t>개</a:t>
            </a:r>
            <a:r>
              <a:rPr lang="en-US" altLang="ko-KR" sz="1000" dirty="0">
                <a:latin typeface="+mn-ea"/>
                <a:ea typeface="+mn-ea"/>
              </a:rPr>
              <a:t>)</a:t>
            </a:r>
            <a:r>
              <a:rPr lang="ko-KR" altLang="en-US" sz="1000" dirty="0">
                <a:latin typeface="+mn-ea"/>
                <a:ea typeface="+mn-ea"/>
              </a:rPr>
              <a:t> </a:t>
            </a: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4857752" y="3357562"/>
            <a:ext cx="357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맑은 고딕" pitchFamily="50" charset="-127"/>
                <a:ea typeface="굴림" pitchFamily="50" charset="-127"/>
                <a:cs typeface="+mn-cs"/>
              </a:defRPr>
            </a:lvl9pPr>
          </a:lstStyle>
          <a:p>
            <a:r>
              <a:rPr lang="ko-KR" altLang="en-US" sz="1200" dirty="0" smtClean="0">
                <a:latin typeface="+mn-ea"/>
                <a:ea typeface="+mn-ea"/>
              </a:rPr>
              <a:t>무</a:t>
            </a:r>
            <a:endParaRPr lang="en-US" altLang="ko-KR" sz="1200" dirty="0" smtClean="0">
              <a:latin typeface="+mn-ea"/>
              <a:ea typeface="+mn-ea"/>
            </a:endParaRPr>
          </a:p>
          <a:p>
            <a:r>
              <a:rPr lang="ko-KR" altLang="en-US" sz="1200" dirty="0" smtClean="0">
                <a:latin typeface="+mn-ea"/>
                <a:ea typeface="+mn-ea"/>
              </a:rPr>
              <a:t>선</a:t>
            </a:r>
            <a:endParaRPr lang="en-US" altLang="ko-KR" sz="1200" dirty="0" smtClean="0">
              <a:latin typeface="+mn-ea"/>
              <a:ea typeface="+mn-ea"/>
            </a:endParaRPr>
          </a:p>
          <a:p>
            <a:r>
              <a:rPr lang="ko-KR" altLang="en-US" sz="1200" dirty="0" smtClean="0">
                <a:latin typeface="+mn-ea"/>
                <a:ea typeface="+mn-ea"/>
              </a:rPr>
              <a:t>송</a:t>
            </a:r>
            <a:endParaRPr lang="en-US" altLang="ko-KR" sz="1200" dirty="0" smtClean="0">
              <a:latin typeface="+mn-ea"/>
              <a:ea typeface="+mn-ea"/>
            </a:endParaRPr>
          </a:p>
          <a:p>
            <a:r>
              <a:rPr lang="ko-KR" altLang="en-US" sz="1200" dirty="0" smtClean="0">
                <a:latin typeface="+mn-ea"/>
                <a:ea typeface="+mn-ea"/>
              </a:rPr>
              <a:t>출</a:t>
            </a:r>
            <a:endParaRPr lang="ko-KR" altLang="en-US" sz="1200" dirty="0">
              <a:latin typeface="+mn-ea"/>
              <a:ea typeface="+mn-ea"/>
            </a:endParaRPr>
          </a:p>
        </p:txBody>
      </p:sp>
      <p:sp>
        <p:nvSpPr>
          <p:cNvPr id="27" name="텍스트 개체 틀 18"/>
          <p:cNvSpPr txBox="1">
            <a:spLocks/>
          </p:cNvSpPr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365760" marR="0" lvl="0" indent="-256032" algn="l" defTabSz="914400" rtl="0" eaLnBrk="1" fontAlgn="auto" latin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경상남도 양산시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주남로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288 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영산대학교 </a:t>
            </a:r>
            <a:r>
              <a:rPr kumimoji="0" lang="ko-KR" alt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문화관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3416</a:t>
            </a: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호      </a:t>
            </a: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TEL. 1644-3368     FAX. 051-980-2487     http://www.ediga.co.kr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5122" name="Picture 2" descr="C:\Users\Administrator\Desktop\올빼미\키텍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2143116"/>
            <a:ext cx="1651866" cy="1540408"/>
          </a:xfrm>
          <a:prstGeom prst="rect">
            <a:avLst/>
          </a:prstGeom>
          <a:noFill/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4181257"/>
            <a:ext cx="785818" cy="110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 descr="C:\Users\Administrator\Desktop\1x\자산 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9520" y="5143512"/>
            <a:ext cx="1522325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1615</TotalTime>
  <Words>1631</Words>
  <Application>Microsoft Office PowerPoint</Application>
  <PresentationFormat>화면 슬라이드 쇼(4:3)</PresentationFormat>
  <Paragraphs>271</Paragraphs>
  <Slides>19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도시</vt:lpstr>
      <vt:lpstr>㈜ 제이드 솔루션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㈜ 제이드 솔루션</dc:title>
  <dc:creator>Windows 사용자</dc:creator>
  <cp:lastModifiedBy>jade</cp:lastModifiedBy>
  <cp:revision>79</cp:revision>
  <dcterms:created xsi:type="dcterms:W3CDTF">2017-04-07T03:03:07Z</dcterms:created>
  <dcterms:modified xsi:type="dcterms:W3CDTF">2018-09-06T10:00:25Z</dcterms:modified>
</cp:coreProperties>
</file>